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96" r:id="rId2"/>
    <p:sldId id="312" r:id="rId3"/>
    <p:sldId id="311" r:id="rId4"/>
    <p:sldId id="256" r:id="rId5"/>
    <p:sldId id="276" r:id="rId6"/>
    <p:sldId id="260" r:id="rId7"/>
    <p:sldId id="280" r:id="rId8"/>
    <p:sldId id="282" r:id="rId9"/>
    <p:sldId id="288" r:id="rId10"/>
    <p:sldId id="284" r:id="rId11"/>
    <p:sldId id="287" r:id="rId12"/>
    <p:sldId id="309" r:id="rId13"/>
    <p:sldId id="308" r:id="rId14"/>
    <p:sldId id="277" r:id="rId15"/>
    <p:sldId id="300" r:id="rId16"/>
    <p:sldId id="274" r:id="rId17"/>
    <p:sldId id="291" r:id="rId18"/>
    <p:sldId id="293" r:id="rId19"/>
    <p:sldId id="304" r:id="rId20"/>
    <p:sldId id="278" r:id="rId21"/>
    <p:sldId id="315" r:id="rId22"/>
    <p:sldId id="270" r:id="rId23"/>
    <p:sldId id="269" r:id="rId24"/>
    <p:sldId id="265" r:id="rId25"/>
    <p:sldId id="266" r:id="rId26"/>
    <p:sldId id="268" r:id="rId27"/>
    <p:sldId id="294" r:id="rId28"/>
    <p:sldId id="298" r:id="rId29"/>
    <p:sldId id="305" r:id="rId30"/>
    <p:sldId id="307" r:id="rId31"/>
    <p:sldId id="295" r:id="rId32"/>
    <p:sldId id="299" r:id="rId33"/>
    <p:sldId id="31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0000"/>
    <a:srgbClr val="CC00CC"/>
    <a:srgbClr val="006600"/>
    <a:srgbClr val="006666"/>
    <a:srgbClr val="FFFFFF"/>
    <a:srgbClr val="996633"/>
    <a:srgbClr val="517D21"/>
    <a:srgbClr val="006699"/>
    <a:srgbClr val="0078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4" autoAdjust="0"/>
    <p:restoredTop sz="94660"/>
  </p:normalViewPr>
  <p:slideViewPr>
    <p:cSldViewPr snapToGrid="0">
      <p:cViewPr varScale="1">
        <p:scale>
          <a:sx n="86" d="100"/>
          <a:sy n="86" d="100"/>
        </p:scale>
        <p:origin x="557"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AC9E62-5971-4D7E-931B-D3A164BC0559}" type="datetimeFigureOut">
              <a:rPr lang="en-GB" smtClean="0"/>
              <a:t>29/06/2026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541886-40F3-4A30-AC7D-392B1D78263C}" type="slidenum">
              <a:rPr lang="en-GB" smtClean="0"/>
              <a:t>‹#›</a:t>
            </a:fld>
            <a:endParaRPr lang="en-GB"/>
          </a:p>
        </p:txBody>
      </p:sp>
    </p:spTree>
    <p:extLst>
      <p:ext uri="{BB962C8B-B14F-4D97-AF65-F5344CB8AC3E}">
        <p14:creationId xmlns:p14="http://schemas.microsoft.com/office/powerpoint/2010/main" val="4076771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41B2BA3-DFC1-401F-B5FF-5EBDB865A97B}"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18886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1B2BA3-DFC1-401F-B5FF-5EBDB865A97B}"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3402721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1B2BA3-DFC1-401F-B5FF-5EBDB865A97B}"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989923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839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41B2BA3-DFC1-401F-B5FF-5EBDB865A97B}"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3625026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1B2BA3-DFC1-401F-B5FF-5EBDB865A97B}" type="datetimeFigureOut">
              <a:rPr lang="en-GB" smtClean="0"/>
              <a:t>29/06/2026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2747243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41B2BA3-DFC1-401F-B5FF-5EBDB865A97B}"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1907015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41B2BA3-DFC1-401F-B5FF-5EBDB865A97B}" type="datetimeFigureOut">
              <a:rPr lang="en-GB" smtClean="0"/>
              <a:t>29/06/2026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4251261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41B2BA3-DFC1-401F-B5FF-5EBDB865A97B}" type="datetimeFigureOut">
              <a:rPr lang="en-GB" smtClean="0"/>
              <a:t>29/06/2026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2847531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1B2BA3-DFC1-401F-B5FF-5EBDB865A97B}" type="datetimeFigureOut">
              <a:rPr lang="en-GB" smtClean="0"/>
              <a:t>29/06/2026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10064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1B2BA3-DFC1-401F-B5FF-5EBDB865A97B}"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1710844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1B2BA3-DFC1-401F-B5FF-5EBDB865A97B}" type="datetimeFigureOut">
              <a:rPr lang="en-GB" smtClean="0"/>
              <a:t>29/06/2026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673F7A7-043E-4C54-B44C-44B3353B043A}" type="slidenum">
              <a:rPr lang="en-GB" smtClean="0"/>
              <a:t>‹#›</a:t>
            </a:fld>
            <a:endParaRPr lang="en-GB"/>
          </a:p>
        </p:txBody>
      </p:sp>
    </p:spTree>
    <p:extLst>
      <p:ext uri="{BB962C8B-B14F-4D97-AF65-F5344CB8AC3E}">
        <p14:creationId xmlns:p14="http://schemas.microsoft.com/office/powerpoint/2010/main" val="3262471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1B2BA3-DFC1-401F-B5FF-5EBDB865A97B}" type="datetimeFigureOut">
              <a:rPr lang="en-GB" smtClean="0"/>
              <a:t>29/06/2026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73F7A7-043E-4C54-B44C-44B3353B043A}" type="slidenum">
              <a:rPr lang="en-GB" smtClean="0"/>
              <a:t>‹#›</a:t>
            </a:fld>
            <a:endParaRPr lang="en-GB"/>
          </a:p>
        </p:txBody>
      </p:sp>
    </p:spTree>
    <p:extLst>
      <p:ext uri="{BB962C8B-B14F-4D97-AF65-F5344CB8AC3E}">
        <p14:creationId xmlns:p14="http://schemas.microsoft.com/office/powerpoint/2010/main" val="3351455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oleObject" Target="file:///C:\G&#246;ttingen\W.Link\Daten%20(D)\pdf-Dateien\F&#252;r%20Lehre\ab%20Februar%202022\48%20Chapters%20UNPLAB%20listed%20Jan26.docx"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1.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oleObject" Target="file:///C:\Users\wlink-admin\Downloads\CB3BDC9ECC47A12DC12574DB006547D5-unep_AGR_wrl081007.pdf"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77301" y="5886921"/>
            <a:ext cx="12054673"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very general and personal motivation for Plant Breeding as Profession, as field of Research, as part of Agronomy and Agriculture. © Wolfgang Link 2026 wlink@gwdg.de</a:t>
            </a:r>
            <a:r>
              <a:rPr lang="en-GB" sz="2400" dirty="0"/>
              <a:t> </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002" y="96001"/>
            <a:ext cx="12035972" cy="220558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hteck 1"/>
          <p:cNvSpPr/>
          <p:nvPr/>
        </p:nvSpPr>
        <p:spPr>
          <a:xfrm>
            <a:off x="5839968" y="171399"/>
            <a:ext cx="6247213" cy="461665"/>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sz="2400" dirty="0"/>
              <a:t>https://www.uni-goettingen.de/en/48115.html</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99" y="2404869"/>
            <a:ext cx="12000000" cy="104403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6">
            <a:extLst>
              <a:ext uri="{FF2B5EF4-FFF2-40B4-BE49-F238E27FC236}">
                <a16:creationId xmlns:a16="http://schemas.microsoft.com/office/drawing/2014/main" id="{64A12F40-2CA5-4D3B-A7B3-78346538B780}"/>
              </a:ext>
            </a:extLst>
          </p:cNvPr>
          <p:cNvSpPr txBox="1"/>
          <p:nvPr/>
        </p:nvSpPr>
        <p:spPr>
          <a:xfrm>
            <a:off x="95999" y="3539272"/>
            <a:ext cx="12019702" cy="212365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600" dirty="0">
                <a:solidFill>
                  <a:srgbClr val="3366CC"/>
                </a:solidFill>
                <a:latin typeface="Arial" panose="020B0604020202020204" pitchFamily="34" charset="0"/>
                <a:cs typeface="Arial" panose="020B0604020202020204" pitchFamily="34" charset="0"/>
              </a:rPr>
              <a:t>Unless I explicitly state otherwise, images and cartoons are created using </a:t>
            </a:r>
            <a:r>
              <a:rPr lang="en-GB" sz="1600" dirty="0" err="1">
                <a:solidFill>
                  <a:srgbClr val="3366CC"/>
                </a:solidFill>
                <a:latin typeface="Arial" panose="020B0604020202020204" pitchFamily="34" charset="0"/>
                <a:cs typeface="Arial" panose="020B0604020202020204" pitchFamily="34" charset="0"/>
              </a:rPr>
              <a:t>ChatGPT</a:t>
            </a:r>
            <a:r>
              <a:rPr lang="en-GB" sz="1600" dirty="0">
                <a:solidFill>
                  <a:srgbClr val="3366CC"/>
                </a:solidFill>
                <a:latin typeface="Arial" panose="020B0604020202020204" pitchFamily="34" charset="0"/>
                <a:cs typeface="Arial" panose="020B0604020202020204" pitchFamily="34" charset="0"/>
              </a:rPr>
              <a:t>. </a:t>
            </a:r>
          </a:p>
          <a:p>
            <a:r>
              <a:rPr lang="en-GB" sz="1600" dirty="0">
                <a:latin typeface="Arial" panose="020B0604020202020204" pitchFamily="34" charset="0"/>
                <a:cs typeface="Arial" panose="020B0604020202020204" pitchFamily="34" charset="0"/>
              </a:rPr>
              <a:t>You may use this material free of charge under the terms of the CC BY license. This requires that you provide appropriate attribution to the author: </a:t>
            </a:r>
            <a:r>
              <a:rPr lang="en-GB" sz="1600" b="1" dirty="0">
                <a:latin typeface="Arial" panose="020B0604020202020204" pitchFamily="34" charset="0"/>
                <a:cs typeface="Arial" panose="020B0604020202020204" pitchFamily="34" charset="0"/>
              </a:rPr>
              <a:t>W. Link, University of </a:t>
            </a:r>
            <a:r>
              <a:rPr lang="en-GB" sz="1600" b="1" dirty="0" err="1">
                <a:latin typeface="Arial" panose="020B0604020202020204" pitchFamily="34" charset="0"/>
                <a:cs typeface="Arial" panose="020B0604020202020204" pitchFamily="34" charset="0"/>
              </a:rPr>
              <a:t>Goettingen</a:t>
            </a:r>
            <a:r>
              <a:rPr lang="en-GB" sz="1600" b="1" dirty="0">
                <a:latin typeface="Arial" panose="020B0604020202020204" pitchFamily="34" charset="0"/>
                <a:cs typeface="Arial" panose="020B0604020202020204" pitchFamily="34" charset="0"/>
              </a:rPr>
              <a:t>, Germany</a:t>
            </a:r>
            <a:r>
              <a:rPr lang="en-GB" sz="1600" dirty="0">
                <a:latin typeface="Arial" panose="020B0604020202020204" pitchFamily="34" charset="0"/>
                <a:cs typeface="Arial" panose="020B0604020202020204" pitchFamily="34" charset="0"/>
              </a:rPr>
              <a:t>.</a:t>
            </a:r>
          </a:p>
          <a:p>
            <a:r>
              <a:rPr lang="en-GB" sz="1600" dirty="0">
                <a:latin typeface="Arial" panose="020B0604020202020204" pitchFamily="34" charset="0"/>
                <a:cs typeface="Arial" panose="020B0604020202020204" pitchFamily="34" charset="0"/>
              </a:rPr>
              <a:t>In a few cases, individual images, photographs, or similar material may be subject to a more restrictive Creative Commons license. Where this applies, it is explicitly indicated, and you must comply with the stated license terms for those items.</a:t>
            </a:r>
          </a:p>
          <a:p>
            <a:r>
              <a:rPr lang="en-GB" sz="1600" dirty="0">
                <a:latin typeface="Arial" panose="020B0604020202020204" pitchFamily="34" charset="0"/>
                <a:cs typeface="Arial" panose="020B0604020202020204" pitchFamily="34" charset="0"/>
              </a:rPr>
              <a:t>Please check the license information carefully before reuse. Responsibility for complying with the applicable license terms rests entirely with you. The copyright for images of books or logos and the like may belong to the author or publisher or company, so please take strict note of this when handling them.</a:t>
            </a:r>
          </a:p>
        </p:txBody>
      </p:sp>
      <p:sp>
        <p:nvSpPr>
          <p:cNvPr id="6" name="Textfeld 5"/>
          <p:cNvSpPr txBox="1"/>
          <p:nvPr/>
        </p:nvSpPr>
        <p:spPr>
          <a:xfrm>
            <a:off x="11313827" y="5425256"/>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a:t>
            </a:fld>
            <a:endParaRPr lang="en-US" dirty="0"/>
          </a:p>
        </p:txBody>
      </p:sp>
    </p:spTree>
    <p:extLst>
      <p:ext uri="{BB962C8B-B14F-4D97-AF65-F5344CB8AC3E}">
        <p14:creationId xmlns:p14="http://schemas.microsoft.com/office/powerpoint/2010/main" val="1049601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p:cNvPicPr>
            <a:picLocks noChangeAspect="1"/>
          </p:cNvPicPr>
          <p:nvPr/>
        </p:nvPicPr>
        <p:blipFill>
          <a:blip r:embed="rId2"/>
          <a:stretch>
            <a:fillRect/>
          </a:stretch>
        </p:blipFill>
        <p:spPr>
          <a:xfrm>
            <a:off x="20971" y="403516"/>
            <a:ext cx="11520000" cy="6476837"/>
          </a:xfrm>
          <a:prstGeom prst="rect">
            <a:avLst/>
          </a:prstGeom>
        </p:spPr>
      </p:pic>
      <p:sp>
        <p:nvSpPr>
          <p:cNvPr id="6" name="Rechteck 5"/>
          <p:cNvSpPr/>
          <p:nvPr/>
        </p:nvSpPr>
        <p:spPr>
          <a:xfrm>
            <a:off x="0" y="6333409"/>
            <a:ext cx="11364686" cy="55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p:cNvSpPr/>
          <p:nvPr/>
        </p:nvSpPr>
        <p:spPr>
          <a:xfrm>
            <a:off x="1" y="0"/>
            <a:ext cx="696686" cy="6717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p:cNvSpPr/>
          <p:nvPr/>
        </p:nvSpPr>
        <p:spPr>
          <a:xfrm>
            <a:off x="21998" y="36666"/>
            <a:ext cx="12170002" cy="55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p:cNvSpPr/>
          <p:nvPr/>
        </p:nvSpPr>
        <p:spPr>
          <a:xfrm>
            <a:off x="10395284" y="-1"/>
            <a:ext cx="1801496" cy="688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eck 9"/>
          <p:cNvSpPr/>
          <p:nvPr/>
        </p:nvSpPr>
        <p:spPr>
          <a:xfrm>
            <a:off x="152401" y="1395663"/>
            <a:ext cx="190098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eck 10"/>
          <p:cNvSpPr/>
          <p:nvPr/>
        </p:nvSpPr>
        <p:spPr>
          <a:xfrm>
            <a:off x="529389" y="409574"/>
            <a:ext cx="10106848" cy="1707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hteck 12"/>
          <p:cNvSpPr/>
          <p:nvPr/>
        </p:nvSpPr>
        <p:spPr>
          <a:xfrm>
            <a:off x="8735249" y="1526874"/>
            <a:ext cx="190098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Grafik 13"/>
          <p:cNvPicPr>
            <a:picLocks noChangeAspect="1"/>
          </p:cNvPicPr>
          <p:nvPr/>
        </p:nvPicPr>
        <p:blipFill>
          <a:blip r:embed="rId3"/>
          <a:stretch>
            <a:fillRect/>
          </a:stretch>
        </p:blipFill>
        <p:spPr>
          <a:xfrm>
            <a:off x="6432000" y="6026608"/>
            <a:ext cx="5760000" cy="831392"/>
          </a:xfrm>
          <a:prstGeom prst="rect">
            <a:avLst/>
          </a:prstGeom>
          <a:effectLst>
            <a:outerShdw blurRad="50800" dist="38100" dir="2700000" algn="tl" rotWithShape="0">
              <a:prstClr val="black">
                <a:alpha val="40000"/>
              </a:prstClr>
            </a:outerShdw>
          </a:effectLst>
        </p:spPr>
      </p:pic>
      <p:sp>
        <p:nvSpPr>
          <p:cNvPr id="17" name="Rechteck 16"/>
          <p:cNvSpPr/>
          <p:nvPr/>
        </p:nvSpPr>
        <p:spPr>
          <a:xfrm>
            <a:off x="63770" y="6422608"/>
            <a:ext cx="5442516"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GB" dirty="0">
                <a:latin typeface="Arial" panose="020B0604020202020204" pitchFamily="34" charset="0"/>
                <a:cs typeface="Arial" panose="020B0604020202020204" pitchFamily="34" charset="0"/>
              </a:rPr>
              <a:t>https://ourworldindata.org/per capita Co2 emissions</a:t>
            </a:r>
          </a:p>
        </p:txBody>
      </p:sp>
      <p:sp>
        <p:nvSpPr>
          <p:cNvPr id="18" name="Textfeld 17"/>
          <p:cNvSpPr txBox="1"/>
          <p:nvPr/>
        </p:nvSpPr>
        <p:spPr>
          <a:xfrm>
            <a:off x="63770" y="110321"/>
            <a:ext cx="1204567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emission in 2021 </a:t>
            </a:r>
            <a:r>
              <a:rPr lang="en-GB" sz="2400" dirty="0">
                <a:solidFill>
                  <a:srgbClr val="0000FF"/>
                </a:solidFill>
                <a:latin typeface="Arial" panose="020B0604020202020204" pitchFamily="34" charset="0"/>
                <a:cs typeface="Arial" panose="020B0604020202020204" pitchFamily="34" charset="0"/>
              </a:rPr>
              <a:t>per person</a:t>
            </a:r>
            <a:r>
              <a:rPr lang="en-GB" sz="2400" dirty="0">
                <a:latin typeface="Arial" panose="020B0604020202020204" pitchFamily="34" charset="0"/>
                <a:cs typeface="Arial" panose="020B0604020202020204" pitchFamily="34" charset="0"/>
              </a:rPr>
              <a:t>.</a:t>
            </a:r>
          </a:p>
        </p:txBody>
      </p:sp>
      <p:sp>
        <p:nvSpPr>
          <p:cNvPr id="20" name="Textfeld 19"/>
          <p:cNvSpPr txBox="1"/>
          <p:nvPr/>
        </p:nvSpPr>
        <p:spPr>
          <a:xfrm>
            <a:off x="63770" y="689321"/>
            <a:ext cx="12045676"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emitted from coal, oil, gas, flaring, cement, steel, and from further industry processes.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Not included: Deforestation and emissions from soils and water.</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Global emissions were 2 ∙ 10</a:t>
            </a:r>
            <a:r>
              <a:rPr lang="en-GB" baseline="30000" dirty="0">
                <a:latin typeface="Arial" panose="020B0604020202020204" pitchFamily="34" charset="0"/>
                <a:cs typeface="Arial" panose="020B0604020202020204" pitchFamily="34" charset="0"/>
              </a:rPr>
              <a:t>9</a:t>
            </a:r>
            <a:r>
              <a:rPr lang="en-GB" dirty="0">
                <a:latin typeface="Arial" panose="020B0604020202020204" pitchFamily="34" charset="0"/>
                <a:cs typeface="Arial" panose="020B0604020202020204" pitchFamily="34" charset="0"/>
              </a:rPr>
              <a:t> t in 1900,  20 ∙ 10</a:t>
            </a:r>
            <a:r>
              <a:rPr lang="en-GB" baseline="30000" dirty="0">
                <a:latin typeface="Arial" panose="020B0604020202020204" pitchFamily="34" charset="0"/>
                <a:cs typeface="Arial" panose="020B0604020202020204" pitchFamily="34" charset="0"/>
              </a:rPr>
              <a:t>9</a:t>
            </a:r>
            <a:r>
              <a:rPr lang="en-GB" dirty="0">
                <a:latin typeface="Arial" panose="020B0604020202020204" pitchFamily="34" charset="0"/>
                <a:cs typeface="Arial" panose="020B0604020202020204" pitchFamily="34" charset="0"/>
              </a:rPr>
              <a:t> t in 1985, and  37 ∙ 10</a:t>
            </a:r>
            <a:r>
              <a:rPr lang="en-GB" baseline="30000" dirty="0">
                <a:latin typeface="Arial" panose="020B0604020202020204" pitchFamily="34" charset="0"/>
                <a:cs typeface="Arial" panose="020B0604020202020204" pitchFamily="34" charset="0"/>
              </a:rPr>
              <a:t>9</a:t>
            </a:r>
            <a:r>
              <a:rPr lang="en-GB" dirty="0">
                <a:latin typeface="Arial" panose="020B0604020202020204" pitchFamily="34" charset="0"/>
                <a:cs typeface="Arial" panose="020B0604020202020204" pitchFamily="34" charset="0"/>
              </a:rPr>
              <a:t> t in 2021. Peak not yet reached.</a:t>
            </a:r>
            <a:endParaRPr lang="en-GB" dirty="0"/>
          </a:p>
        </p:txBody>
      </p:sp>
      <p:pic>
        <p:nvPicPr>
          <p:cNvPr id="16" name="Picture 6"/>
          <p:cNvPicPr>
            <a:picLocks noChangeAspect="1"/>
          </p:cNvPicPr>
          <p:nvPr/>
        </p:nvPicPr>
        <p:blipFill>
          <a:blip r:embed="rId4"/>
          <a:stretch>
            <a:fillRect/>
          </a:stretch>
        </p:blipFill>
        <p:spPr>
          <a:xfrm>
            <a:off x="10712038" y="36666"/>
            <a:ext cx="1399798" cy="894112"/>
          </a:xfrm>
          <a:prstGeom prst="rect">
            <a:avLst/>
          </a:prstGeom>
          <a:effectLst>
            <a:outerShdw blurRad="50800" dist="38100" dir="2700000" algn="tl" rotWithShape="0">
              <a:prstClr val="black">
                <a:alpha val="40000"/>
              </a:prstClr>
            </a:outerShdw>
          </a:effectLst>
        </p:spPr>
      </p:pic>
      <p:sp>
        <p:nvSpPr>
          <p:cNvPr id="21" name="Textfeld 15"/>
          <p:cNvSpPr txBox="1"/>
          <p:nvPr/>
        </p:nvSpPr>
        <p:spPr>
          <a:xfrm>
            <a:off x="9186333" y="2310063"/>
            <a:ext cx="2923113"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Have a look at Kuwait and the Arabic Emirates</a:t>
            </a:r>
          </a:p>
        </p:txBody>
      </p:sp>
      <p:sp>
        <p:nvSpPr>
          <p:cNvPr id="22"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10</a:t>
            </a:fld>
            <a:endParaRPr lang="en-US" dirty="0"/>
          </a:p>
        </p:txBody>
      </p:sp>
      <p:sp>
        <p:nvSpPr>
          <p:cNvPr id="19" name="TextBox 18">
            <a:extLst>
              <a:ext uri="{FF2B5EF4-FFF2-40B4-BE49-F238E27FC236}">
                <a16:creationId xmlns:a16="http://schemas.microsoft.com/office/drawing/2014/main" id="{B867F467-78E2-4605-B1A7-6E661196F443}"/>
              </a:ext>
            </a:extLst>
          </p:cNvPr>
          <p:cNvSpPr txBox="1"/>
          <p:nvPr/>
        </p:nvSpPr>
        <p:spPr>
          <a:xfrm>
            <a:off x="21998" y="6027375"/>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1404663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94132" y="3867720"/>
            <a:ext cx="6009120" cy="2883498"/>
          </a:xfrm>
          <a:prstGeom prst="rect">
            <a:avLst/>
          </a:prstGeom>
          <a:effectLst>
            <a:outerShdw blurRad="50800" dist="38100" dir="2700000" algn="tl" rotWithShape="0">
              <a:prstClr val="black">
                <a:alpha val="40000"/>
              </a:prstClr>
            </a:outerShdw>
          </a:effectLst>
        </p:spPr>
      </p:pic>
      <p:sp>
        <p:nvSpPr>
          <p:cNvPr id="5" name="Textfeld 4"/>
          <p:cNvSpPr txBox="1"/>
          <p:nvPr/>
        </p:nvSpPr>
        <p:spPr>
          <a:xfrm>
            <a:off x="21998" y="31676"/>
            <a:ext cx="1204567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Fertility rate per woman (top) and CO</a:t>
            </a:r>
            <a:r>
              <a:rPr lang="en-GB" sz="2400" baseline="-25000" dirty="0">
                <a:latin typeface="Arial" panose="020B0604020202020204" pitchFamily="34" charset="0"/>
                <a:cs typeface="Arial" panose="020B0604020202020204" pitchFamily="34" charset="0"/>
              </a:rPr>
              <a:t>2</a:t>
            </a:r>
            <a:r>
              <a:rPr lang="en-GB" sz="2400" dirty="0">
                <a:latin typeface="Arial" panose="020B0604020202020204" pitchFamily="34" charset="0"/>
                <a:cs typeface="Arial" panose="020B0604020202020204" pitchFamily="34" charset="0"/>
              </a:rPr>
              <a:t> emission per person (below), in 2021.</a:t>
            </a:r>
          </a:p>
        </p:txBody>
      </p:sp>
      <p:sp>
        <p:nvSpPr>
          <p:cNvPr id="7" name="Textfeld 6"/>
          <p:cNvSpPr txBox="1"/>
          <p:nvPr/>
        </p:nvSpPr>
        <p:spPr>
          <a:xfrm>
            <a:off x="6346209" y="841908"/>
            <a:ext cx="5721465" cy="590931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Even if </a:t>
            </a:r>
            <a:r>
              <a:rPr lang="en-GB" i="1" dirty="0">
                <a:latin typeface="Arial" panose="020B0604020202020204" pitchFamily="34" charset="0"/>
                <a:cs typeface="Arial" panose="020B0604020202020204" pitchFamily="34" charset="0"/>
              </a:rPr>
              <a:t>e.g.</a:t>
            </a:r>
            <a:r>
              <a:rPr lang="en-GB" dirty="0">
                <a:latin typeface="Arial" panose="020B0604020202020204" pitchFamily="34" charset="0"/>
                <a:cs typeface="Arial" panose="020B0604020202020204" pitchFamily="34" charset="0"/>
              </a:rPr>
              <a:t> Niger reduced its fertility, this would probably not cause a reduced 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emission of Germany or Bahrain. Even if Germans consumed much less car-fuel than today, this by itself would not cause population growth in Africa to lessen.</a:t>
            </a:r>
          </a:p>
          <a:p>
            <a:r>
              <a:rPr lang="en-GB" dirty="0">
                <a:latin typeface="Arial" panose="020B0604020202020204" pitchFamily="34" charset="0"/>
                <a:cs typeface="Arial" panose="020B0604020202020204" pitchFamily="34" charset="0"/>
              </a:rPr>
              <a:t>Yet. Let us be cautious.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Such statement seems be reasonable and accurate and it seems to de-couple the two trends and to release North and South from mutual responsibility for each other. But this may just be populism, fake-news, wishful thinking, not helpful.</a:t>
            </a:r>
          </a:p>
          <a:p>
            <a:r>
              <a:rPr lang="en-GB" dirty="0">
                <a:latin typeface="Arial" panose="020B0604020202020204" pitchFamily="34" charset="0"/>
                <a:cs typeface="Arial" panose="020B0604020202020204" pitchFamily="34" charset="0"/>
              </a:rPr>
              <a:t>It </a:t>
            </a:r>
            <a:r>
              <a:rPr lang="en-GB" dirty="0">
                <a:solidFill>
                  <a:srgbClr val="0000FF"/>
                </a:solidFill>
                <a:latin typeface="Arial" panose="020B0604020202020204" pitchFamily="34" charset="0"/>
                <a:cs typeface="Arial" panose="020B0604020202020204" pitchFamily="34" charset="0"/>
              </a:rPr>
              <a:t>might</a:t>
            </a:r>
            <a:r>
              <a:rPr lang="en-GB" dirty="0">
                <a:latin typeface="Arial" panose="020B0604020202020204" pitchFamily="34" charset="0"/>
                <a:cs typeface="Arial" panose="020B0604020202020204" pitchFamily="34" charset="0"/>
              </a:rPr>
              <a:t> nevertheless be true that corruption </a:t>
            </a:r>
            <a:r>
              <a:rPr lang="en-GB" i="1" dirty="0">
                <a:latin typeface="Arial" panose="020B0604020202020204" pitchFamily="34" charset="0"/>
                <a:cs typeface="Arial" panose="020B0604020202020204" pitchFamily="34" charset="0"/>
              </a:rPr>
              <a:t>et cetera </a:t>
            </a:r>
            <a:r>
              <a:rPr lang="en-GB" dirty="0">
                <a:latin typeface="Arial" panose="020B0604020202020204" pitchFamily="34" charset="0"/>
                <a:cs typeface="Arial" panose="020B0604020202020204" pitchFamily="34" charset="0"/>
              </a:rPr>
              <a:t>in fuel-selling countries of the South lower the cost of fuel for the North and thus increases burning of oil in the North. </a:t>
            </a:r>
          </a:p>
          <a:p>
            <a:r>
              <a:rPr lang="en-GB" dirty="0">
                <a:latin typeface="Arial" panose="020B0604020202020204" pitchFamily="34" charset="0"/>
                <a:cs typeface="Arial" panose="020B0604020202020204" pitchFamily="34" charset="0"/>
              </a:rPr>
              <a:t>It </a:t>
            </a:r>
            <a:r>
              <a:rPr lang="en-GB" dirty="0">
                <a:solidFill>
                  <a:srgbClr val="0000FF"/>
                </a:solidFill>
                <a:latin typeface="Arial" panose="020B0604020202020204" pitchFamily="34" charset="0"/>
                <a:cs typeface="Arial" panose="020B0604020202020204" pitchFamily="34" charset="0"/>
              </a:rPr>
              <a:t>might</a:t>
            </a:r>
            <a:r>
              <a:rPr lang="en-GB" dirty="0">
                <a:latin typeface="Arial" panose="020B0604020202020204" pitchFamily="34" charset="0"/>
                <a:cs typeface="Arial" panose="020B0604020202020204" pitchFamily="34" charset="0"/>
              </a:rPr>
              <a:t> be true that greed and power-policy of the North slows-down the development of the South so that there old-age pension and health insurance systems do not work and thus children seem to be necessary for the survival of senior persons.</a:t>
            </a:r>
          </a:p>
        </p:txBody>
      </p:sp>
      <p:pic>
        <p:nvPicPr>
          <p:cNvPr id="6" name="Picture 6"/>
          <p:cNvPicPr>
            <a:picLocks noChangeAspect="1"/>
          </p:cNvPicPr>
          <p:nvPr/>
        </p:nvPicPr>
        <p:blipFill>
          <a:blip r:embed="rId3"/>
          <a:stretch>
            <a:fillRect/>
          </a:stretch>
        </p:blipFill>
        <p:spPr>
          <a:xfrm>
            <a:off x="34243" y="5857106"/>
            <a:ext cx="1399798" cy="894112"/>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91252" y="911549"/>
            <a:ext cx="6012000" cy="2885014"/>
          </a:xfrm>
          <a:prstGeom prst="rect">
            <a:avLst/>
          </a:prstGeom>
          <a:effectLst>
            <a:outerShdw blurRad="50800" dist="38100" dir="2700000" algn="tl" rotWithShape="0">
              <a:prstClr val="black">
                <a:alpha val="40000"/>
              </a:prstClr>
            </a:outerShdw>
          </a:effectLst>
        </p:spPr>
      </p:pic>
      <p:sp>
        <p:nvSpPr>
          <p:cNvPr id="9"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11</a:t>
            </a:fld>
            <a:endParaRPr lang="en-US" dirty="0"/>
          </a:p>
        </p:txBody>
      </p:sp>
      <p:sp>
        <p:nvSpPr>
          <p:cNvPr id="8" name="TextBox 7">
            <a:extLst>
              <a:ext uri="{FF2B5EF4-FFF2-40B4-BE49-F238E27FC236}">
                <a16:creationId xmlns:a16="http://schemas.microsoft.com/office/drawing/2014/main" id="{5AF146D5-4270-4F45-9C39-CE0DC3720F99}"/>
              </a:ext>
            </a:extLst>
          </p:cNvPr>
          <p:cNvSpPr txBox="1"/>
          <p:nvPr/>
        </p:nvSpPr>
        <p:spPr>
          <a:xfrm>
            <a:off x="2183710" y="6381886"/>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417657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89" y="340296"/>
            <a:ext cx="9044114" cy="648000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0936" y="416349"/>
            <a:ext cx="8952687" cy="6788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0936" y="185517"/>
            <a:ext cx="1200342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FAO global (planet-wide) projection of arable land until 2050 (ha).  </a:t>
            </a:r>
          </a:p>
        </p:txBody>
      </p:sp>
      <p:sp>
        <p:nvSpPr>
          <p:cNvPr id="10" name="Rectangle 9"/>
          <p:cNvSpPr/>
          <p:nvPr/>
        </p:nvSpPr>
        <p:spPr>
          <a:xfrm>
            <a:off x="144516" y="5840275"/>
            <a:ext cx="8952687" cy="9459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feld 6"/>
          <p:cNvSpPr txBox="1"/>
          <p:nvPr/>
        </p:nvSpPr>
        <p:spPr>
          <a:xfrm>
            <a:off x="180552" y="6310372"/>
            <a:ext cx="290719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dirty="0">
                <a:latin typeface="Arial" panose="020B0604020202020204" pitchFamily="34" charset="0"/>
                <a:cs typeface="Arial" panose="020B0604020202020204" pitchFamily="34" charset="0"/>
              </a:rPr>
              <a:t>https://ourworldindata.org</a:t>
            </a:r>
          </a:p>
        </p:txBody>
      </p:sp>
      <p:pic>
        <p:nvPicPr>
          <p:cNvPr id="7" name="Picture 6"/>
          <p:cNvPicPr>
            <a:picLocks noChangeAspect="1"/>
          </p:cNvPicPr>
          <p:nvPr/>
        </p:nvPicPr>
        <p:blipFill>
          <a:blip r:embed="rId3"/>
          <a:stretch>
            <a:fillRect/>
          </a:stretch>
        </p:blipFill>
        <p:spPr>
          <a:xfrm>
            <a:off x="10351461" y="66009"/>
            <a:ext cx="1819275" cy="1162050"/>
          </a:xfrm>
          <a:prstGeom prst="rect">
            <a:avLst/>
          </a:prstGeom>
          <a:effectLst>
            <a:outerShdw blurRad="50800" dist="38100" dir="2700000" algn="tl" rotWithShape="0">
              <a:prstClr val="black">
                <a:alpha val="40000"/>
              </a:prstClr>
            </a:outerShdw>
          </a:effectLst>
        </p:spPr>
      </p:pic>
      <p:sp>
        <p:nvSpPr>
          <p:cNvPr id="3" name="Textfeld 1"/>
          <p:cNvSpPr txBox="1">
            <a:spLocks noChangeArrowheads="1"/>
          </p:cNvSpPr>
          <p:nvPr/>
        </p:nvSpPr>
        <p:spPr bwMode="auto">
          <a:xfrm>
            <a:off x="2968283" y="2767167"/>
            <a:ext cx="9136075" cy="1200329"/>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de-DE" sz="2400" dirty="0">
                <a:latin typeface="Arial" panose="020B0604020202020204" pitchFamily="34" charset="0"/>
                <a:cs typeface="Arial" panose="020B0604020202020204" pitchFamily="34" charset="0"/>
              </a:rPr>
              <a:t>1.600.000.000ha / 8.000.000.000 </a:t>
            </a:r>
            <a:r>
              <a:rPr lang="de-DE" sz="2400" dirty="0" err="1">
                <a:latin typeface="Arial" panose="020B0604020202020204" pitchFamily="34" charset="0"/>
                <a:cs typeface="Arial" panose="020B0604020202020204" pitchFamily="34" charset="0"/>
              </a:rPr>
              <a:t>persons</a:t>
            </a:r>
            <a:r>
              <a:rPr lang="de-DE" sz="2400" dirty="0">
                <a:latin typeface="Arial" panose="020B0604020202020204" pitchFamily="34" charset="0"/>
                <a:cs typeface="Arial" panose="020B0604020202020204" pitchFamily="34" charset="0"/>
              </a:rPr>
              <a:t> = </a:t>
            </a:r>
            <a:r>
              <a:rPr lang="de-DE" sz="2400" dirty="0">
                <a:solidFill>
                  <a:srgbClr val="0000FF"/>
                </a:solidFill>
                <a:latin typeface="Arial" panose="020B0604020202020204" pitchFamily="34" charset="0"/>
                <a:cs typeface="Arial" panose="020B0604020202020204" pitchFamily="34" charset="0"/>
              </a:rPr>
              <a:t>2000m²</a:t>
            </a:r>
            <a:r>
              <a:rPr lang="de-DE" sz="2400" dirty="0">
                <a:latin typeface="Arial" panose="020B0604020202020204" pitchFamily="34" charset="0"/>
                <a:cs typeface="Arial" panose="020B0604020202020204" pitchFamily="34" charset="0"/>
              </a:rPr>
              <a:t> per </a:t>
            </a:r>
            <a:r>
              <a:rPr lang="de-DE" sz="2400" dirty="0" err="1">
                <a:latin typeface="Arial" panose="020B0604020202020204" pitchFamily="34" charset="0"/>
                <a:cs typeface="Arial" panose="020B0604020202020204" pitchFamily="34" charset="0"/>
              </a:rPr>
              <a:t>person</a:t>
            </a:r>
            <a:br>
              <a:rPr lang="en-US" altLang="en-US" sz="2400" dirty="0">
                <a:solidFill>
                  <a:srgbClr val="0000FF"/>
                </a:solidFill>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One piece of land, about 45m long, 45m wide </a:t>
            </a:r>
            <a:r>
              <a:rPr lang="en-US" altLang="en-US" sz="2400" dirty="0">
                <a:solidFill>
                  <a:srgbClr val="0000FF"/>
                </a:solidFill>
                <a:latin typeface="Arial" panose="020B0604020202020204" pitchFamily="34" charset="0"/>
                <a:cs typeface="Arial" panose="020B0604020202020204" pitchFamily="34" charset="0"/>
              </a:rPr>
              <a:t>per person</a:t>
            </a:r>
            <a:r>
              <a:rPr lang="en-US" altLang="en-US" sz="2400" dirty="0">
                <a:latin typeface="Arial" panose="020B0604020202020204" pitchFamily="34" charset="0"/>
                <a:cs typeface="Arial" panose="020B0604020202020204" pitchFamily="34" charset="0"/>
              </a:rPr>
              <a:t>.</a:t>
            </a:r>
            <a:br>
              <a:rPr lang="en-US" altLang="en-US" sz="24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Global average.</a:t>
            </a:r>
          </a:p>
        </p:txBody>
      </p:sp>
      <p:sp>
        <p:nvSpPr>
          <p:cNvPr id="11" name="Rectangle 10"/>
          <p:cNvSpPr/>
          <p:nvPr/>
        </p:nvSpPr>
        <p:spPr>
          <a:xfrm>
            <a:off x="281763" y="1095153"/>
            <a:ext cx="1499190" cy="478466"/>
          </a:xfrm>
          <a:prstGeom prst="rect">
            <a:avLst/>
          </a:prstGeom>
          <a:no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2968282" y="2779170"/>
            <a:ext cx="2405575" cy="403495"/>
          </a:xfrm>
          <a:prstGeom prst="rect">
            <a:avLst/>
          </a:prstGeom>
          <a:noFill/>
          <a:ln w="19050">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p:cNvCxnSpPr>
            <a:stCxn id="11" idx="2"/>
            <a:endCxn id="12" idx="1"/>
          </p:cNvCxnSpPr>
          <p:nvPr/>
        </p:nvCxnSpPr>
        <p:spPr>
          <a:xfrm>
            <a:off x="1031358" y="1573619"/>
            <a:ext cx="1936924" cy="1407299"/>
          </a:xfrm>
          <a:prstGeom prst="straightConnector1">
            <a:avLst/>
          </a:prstGeom>
          <a:ln w="19050">
            <a:solidFill>
              <a:srgbClr val="0000FF"/>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flipV="1">
            <a:off x="1422400" y="1405467"/>
            <a:ext cx="4914900" cy="8467"/>
          </a:xfrm>
          <a:prstGeom prst="line">
            <a:avLst/>
          </a:prstGeom>
          <a:ln w="12700">
            <a:solidFill>
              <a:srgbClr val="0000FF"/>
            </a:solidFill>
            <a:prstDash val="lg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22400" y="1413934"/>
            <a:ext cx="0" cy="4152899"/>
          </a:xfrm>
          <a:prstGeom prst="line">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410789" y="5554134"/>
            <a:ext cx="5015412" cy="4112"/>
          </a:xfrm>
          <a:prstGeom prst="line">
            <a:avLst/>
          </a:prstGeom>
          <a:ln w="12700">
            <a:solidFill>
              <a:schemeClr val="tx1">
                <a:lumMod val="50000"/>
                <a:lumOff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2" name="Picture 4" descr="Startseite - 2000m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210044" y="4045559"/>
            <a:ext cx="4891886" cy="275047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9617916" y="4045559"/>
            <a:ext cx="2478023"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solidFill>
                  <a:srgbClr val="333333"/>
                </a:solidFill>
                <a:latin typeface="Times New Roman" panose="02020603050405020304" pitchFamily="18" charset="0"/>
              </a:rPr>
              <a:t> </a:t>
            </a:r>
            <a:r>
              <a:rPr lang="en-GB" dirty="0">
                <a:solidFill>
                  <a:srgbClr val="333333"/>
                </a:solidFill>
                <a:latin typeface="Arial" panose="020B0604020202020204" pitchFamily="34" charset="0"/>
                <a:cs typeface="Arial" panose="020B0604020202020204" pitchFamily="34" charset="0"/>
              </a:rPr>
              <a:t>www.2000m2.eu/de/</a:t>
            </a:r>
            <a:br>
              <a:rPr lang="en-GB" dirty="0">
                <a:solidFill>
                  <a:srgbClr val="333333"/>
                </a:solidFill>
                <a:latin typeface="Arial" panose="020B0604020202020204" pitchFamily="34" charset="0"/>
                <a:cs typeface="Arial" panose="020B0604020202020204" pitchFamily="34" charset="0"/>
              </a:rPr>
            </a:br>
            <a:r>
              <a:rPr lang="en-GB" dirty="0">
                <a:solidFill>
                  <a:srgbClr val="333333"/>
                </a:solidFill>
                <a:latin typeface="Arial" panose="020B0604020202020204" pitchFamily="34" charset="0"/>
                <a:cs typeface="Arial" panose="020B0604020202020204" pitchFamily="34" charset="0"/>
              </a:rPr>
              <a:t>CC BY-NC-SA 3.0 DE</a:t>
            </a:r>
            <a:endParaRPr lang="en-GB" dirty="0">
              <a:latin typeface="Arial" panose="020B0604020202020204" pitchFamily="34" charset="0"/>
              <a:cs typeface="Arial" panose="020B0604020202020204" pitchFamily="34" charset="0"/>
            </a:endParaRPr>
          </a:p>
        </p:txBody>
      </p:sp>
      <p:sp>
        <p:nvSpPr>
          <p:cNvPr id="20"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12</a:t>
            </a:fld>
            <a:endParaRPr lang="en-US" dirty="0"/>
          </a:p>
        </p:txBody>
      </p:sp>
    </p:spTree>
    <p:extLst>
      <p:ext uri="{BB962C8B-B14F-4D97-AF65-F5344CB8AC3E}">
        <p14:creationId xmlns:p14="http://schemas.microsoft.com/office/powerpoint/2010/main" val="404417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Startseite - 2000m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flipH="1">
            <a:off x="71999" y="17696"/>
            <a:ext cx="12035775" cy="676715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2001" y="36000"/>
            <a:ext cx="1203577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Feed one person from the productivity of </a:t>
            </a:r>
            <a:r>
              <a:rPr lang="en-GB" sz="2400" dirty="0">
                <a:solidFill>
                  <a:srgbClr val="0000FF"/>
                </a:solidFill>
                <a:latin typeface="Arial" panose="020B0604020202020204" pitchFamily="34" charset="0"/>
                <a:cs typeface="Arial" panose="020B0604020202020204" pitchFamily="34" charset="0"/>
              </a:rPr>
              <a:t>2000m²</a:t>
            </a:r>
            <a:r>
              <a:rPr lang="en-GB" sz="2400" dirty="0">
                <a:latin typeface="Arial" panose="020B0604020202020204" pitchFamily="34" charset="0"/>
                <a:cs typeface="Arial" panose="020B0604020202020204" pitchFamily="34" charset="0"/>
              </a:rPr>
              <a:t> land, including strawberries for breakfast and millet to feed your parrot ;-).</a:t>
            </a:r>
          </a:p>
        </p:txBody>
      </p:sp>
      <mc:AlternateContent xmlns:mc="http://schemas.openxmlformats.org/markup-compatibility/2006" xmlns:a14="http://schemas.microsoft.com/office/drawing/2010/main">
        <mc:Choice Requires="a14">
          <p:sp>
            <p:nvSpPr>
              <p:cNvPr id="14" name="Textfeld 1"/>
              <p:cNvSpPr txBox="1">
                <a:spLocks noChangeArrowheads="1"/>
              </p:cNvSpPr>
              <p:nvPr/>
            </p:nvSpPr>
            <p:spPr bwMode="auto">
              <a:xfrm>
                <a:off x="72000" y="918310"/>
                <a:ext cx="12035774" cy="1569660"/>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2400" dirty="0">
                    <a:latin typeface="Arial" panose="020B0604020202020204" pitchFamily="34" charset="0"/>
                    <a:cs typeface="Arial" panose="020B0604020202020204" pitchFamily="34" charset="0"/>
                  </a:rPr>
                  <a:t>Globally, we have ~ </a:t>
                </a:r>
                <a14:m>
                  <m:oMath xmlns:m="http://schemas.openxmlformats.org/officeDocument/2006/math">
                    <m:r>
                      <a:rPr lang="de-DE" sz="2400" b="1" i="1" smtClean="0">
                        <a:solidFill>
                          <a:srgbClr val="0000FF"/>
                        </a:solidFill>
                        <a:latin typeface="Cambria Math"/>
                      </a:rPr>
                      <m:t>𝟐𝟎𝟎𝟎</m:t>
                    </m:r>
                    <m:sSup>
                      <m:sSupPr>
                        <m:ctrlPr>
                          <a:rPr lang="de-DE" sz="2400" b="1" i="1" smtClean="0">
                            <a:solidFill>
                              <a:srgbClr val="0000FF"/>
                            </a:solidFill>
                            <a:latin typeface="Cambria Math" panose="02040503050406030204" pitchFamily="18" charset="0"/>
                          </a:rPr>
                        </m:ctrlPr>
                      </m:sSupPr>
                      <m:e>
                        <m:r>
                          <a:rPr lang="de-DE" sz="2400" b="1" i="1" smtClean="0">
                            <a:solidFill>
                              <a:srgbClr val="0000FF"/>
                            </a:solidFill>
                            <a:latin typeface="Cambria Math"/>
                          </a:rPr>
                          <m:t>𝒎</m:t>
                        </m:r>
                      </m:e>
                      <m:sup>
                        <m:r>
                          <a:rPr lang="de-DE" sz="2400" b="1" i="1" smtClean="0">
                            <a:solidFill>
                              <a:srgbClr val="0000FF"/>
                            </a:solidFill>
                            <a:latin typeface="Cambria Math"/>
                          </a:rPr>
                          <m:t>2</m:t>
                        </m:r>
                      </m:sup>
                    </m:sSup>
                  </m:oMath>
                </a14:m>
                <a:r>
                  <a:rPr lang="en-US" altLang="en-US" sz="2400" dirty="0">
                    <a:solidFill>
                      <a:srgbClr val="0000FF"/>
                    </a:solidFill>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arable land per person. One piece of land, about 45m long, 45m wide </a:t>
                </a:r>
                <a:r>
                  <a:rPr lang="en-US" altLang="en-US" sz="2400" dirty="0">
                    <a:solidFill>
                      <a:srgbClr val="0000FF"/>
                    </a:solidFill>
                    <a:latin typeface="Arial" panose="020B0604020202020204" pitchFamily="34" charset="0"/>
                    <a:cs typeface="Arial" panose="020B0604020202020204" pitchFamily="34" charset="0"/>
                  </a:rPr>
                  <a:t>per person</a:t>
                </a:r>
                <a:r>
                  <a:rPr lang="en-US" altLang="en-US" sz="2400" dirty="0">
                    <a:latin typeface="Arial" panose="020B0604020202020204" pitchFamily="34" charset="0"/>
                    <a:cs typeface="Arial" panose="020B0604020202020204" pitchFamily="34" charset="0"/>
                  </a:rPr>
                  <a:t>. Many of us say that, as consequence, we have to </a:t>
                </a:r>
                <a:r>
                  <a:rPr lang="en-US" altLang="en-US" sz="2400" dirty="0">
                    <a:solidFill>
                      <a:srgbClr val="0000FF"/>
                    </a:solidFill>
                    <a:latin typeface="Arial" panose="020B0604020202020204" pitchFamily="34" charset="0"/>
                    <a:cs typeface="Arial" panose="020B0604020202020204" pitchFamily="34" charset="0"/>
                  </a:rPr>
                  <a:t>produce more food per ha </a:t>
                </a:r>
                <a:r>
                  <a:rPr lang="en-US" altLang="en-US" sz="2400" dirty="0">
                    <a:latin typeface="Arial" panose="020B0604020202020204" pitchFamily="34" charset="0"/>
                    <a:cs typeface="Arial" panose="020B0604020202020204" pitchFamily="34" charset="0"/>
                  </a:rPr>
                  <a:t>of arable land. </a:t>
                </a:r>
                <a:r>
                  <a:rPr lang="en-US" altLang="en-US" sz="2400" i="1" dirty="0">
                    <a:latin typeface="Arial" panose="020B0604020202020204" pitchFamily="34" charset="0"/>
                    <a:cs typeface="Arial" panose="020B0604020202020204" pitchFamily="34" charset="0"/>
                  </a:rPr>
                  <a:t>Via</a:t>
                </a:r>
                <a:r>
                  <a:rPr lang="en-US" altLang="en-US" sz="2400" dirty="0">
                    <a:latin typeface="Arial" panose="020B0604020202020204" pitchFamily="34" charset="0"/>
                    <a:cs typeface="Arial" panose="020B0604020202020204" pitchFamily="34" charset="0"/>
                  </a:rPr>
                  <a:t> better agronomy, including </a:t>
                </a:r>
                <a:r>
                  <a:rPr lang="en-US" altLang="en-US" sz="2400" i="1" dirty="0">
                    <a:latin typeface="Arial" panose="020B0604020202020204" pitchFamily="34" charset="0"/>
                    <a:cs typeface="Arial" panose="020B0604020202020204" pitchFamily="34" charset="0"/>
                  </a:rPr>
                  <a:t>via</a:t>
                </a:r>
                <a:r>
                  <a:rPr lang="en-US" altLang="en-US" sz="2400" dirty="0">
                    <a:latin typeface="Arial" panose="020B0604020202020204" pitchFamily="34" charset="0"/>
                    <a:cs typeface="Arial" panose="020B0604020202020204" pitchFamily="34" charset="0"/>
                  </a:rPr>
                  <a:t> growing better adapted, higher and more stable yielding crops.</a:t>
                </a:r>
              </a:p>
            </p:txBody>
          </p:sp>
        </mc:Choice>
        <mc:Fallback xmlns="">
          <p:sp>
            <p:nvSpPr>
              <p:cNvPr id="14" name="Textfeld 1"/>
              <p:cNvSpPr txBox="1">
                <a:spLocks noRot="1" noChangeAspect="1" noMove="1" noResize="1" noEditPoints="1" noAdjustHandles="1" noChangeArrowheads="1" noChangeShapeType="1" noTextEdit="1"/>
              </p:cNvSpPr>
              <p:nvPr/>
            </p:nvSpPr>
            <p:spPr bwMode="auto">
              <a:xfrm>
                <a:off x="72000" y="918310"/>
                <a:ext cx="12035774" cy="1569660"/>
              </a:xfrm>
              <a:prstGeom prst="rect">
                <a:avLst/>
              </a:prstGeom>
              <a:blipFill>
                <a:blip r:embed="rId3"/>
                <a:stretch>
                  <a:fillRect/>
                </a:stretch>
              </a:blipFill>
              <a:ln>
                <a:noFill/>
              </a:ln>
              <a:effectLst>
                <a:outerShdw blurRad="50800" dist="38100" dir="2700000" algn="tl" rotWithShape="0">
                  <a:prstClr val="black">
                    <a:alpha val="40000"/>
                  </a:prstClr>
                </a:outerShdw>
              </a:effectLst>
              <a:extLst/>
            </p:spPr>
            <p:txBody>
              <a:bodyPr/>
              <a:lstStyle/>
              <a:p>
                <a:r>
                  <a:rPr lang="en-GB">
                    <a:noFill/>
                  </a:rPr>
                  <a:t> </a:t>
                </a:r>
              </a:p>
            </p:txBody>
          </p:sp>
        </mc:Fallback>
      </mc:AlternateContent>
      <p:sp>
        <p:nvSpPr>
          <p:cNvPr id="17" name="Rectangle 16"/>
          <p:cNvSpPr/>
          <p:nvPr/>
        </p:nvSpPr>
        <p:spPr>
          <a:xfrm>
            <a:off x="9590484" y="6138517"/>
            <a:ext cx="2478023" cy="646331"/>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solidFill>
                  <a:srgbClr val="333333"/>
                </a:solidFill>
                <a:latin typeface="Times New Roman" panose="02020603050405020304" pitchFamily="18" charset="0"/>
              </a:rPr>
              <a:t> </a:t>
            </a:r>
            <a:r>
              <a:rPr lang="en-GB" dirty="0">
                <a:solidFill>
                  <a:srgbClr val="333333"/>
                </a:solidFill>
                <a:latin typeface="Arial" panose="020B0604020202020204" pitchFamily="34" charset="0"/>
                <a:cs typeface="Arial" panose="020B0604020202020204" pitchFamily="34" charset="0"/>
              </a:rPr>
              <a:t>www.2000m2.eu/de/</a:t>
            </a:r>
            <a:br>
              <a:rPr lang="en-GB" dirty="0">
                <a:solidFill>
                  <a:srgbClr val="333333"/>
                </a:solidFill>
                <a:latin typeface="Arial" panose="020B0604020202020204" pitchFamily="34" charset="0"/>
                <a:cs typeface="Arial" panose="020B0604020202020204" pitchFamily="34" charset="0"/>
              </a:rPr>
            </a:br>
            <a:r>
              <a:rPr lang="en-GB" dirty="0">
                <a:solidFill>
                  <a:srgbClr val="333333"/>
                </a:solidFill>
                <a:latin typeface="Arial" panose="020B0604020202020204" pitchFamily="34" charset="0"/>
                <a:cs typeface="Arial" panose="020B0604020202020204" pitchFamily="34" charset="0"/>
              </a:rPr>
              <a:t>CC BY-NC-SA 3.0 DE</a:t>
            </a:r>
            <a:endParaRPr lang="en-GB" dirty="0">
              <a:latin typeface="Arial" panose="020B0604020202020204" pitchFamily="34" charset="0"/>
              <a:cs typeface="Arial" panose="020B0604020202020204" pitchFamily="34" charset="0"/>
            </a:endParaRPr>
          </a:p>
        </p:txBody>
      </p:sp>
      <p:sp>
        <p:nvSpPr>
          <p:cNvPr id="18" name="Textfeld 5"/>
          <p:cNvSpPr txBox="1"/>
          <p:nvPr/>
        </p:nvSpPr>
        <p:spPr>
          <a:xfrm>
            <a:off x="11286335" y="5608805"/>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13</a:t>
            </a:fld>
            <a:endParaRPr lang="en-US" dirty="0"/>
          </a:p>
        </p:txBody>
      </p:sp>
    </p:spTree>
    <p:extLst>
      <p:ext uri="{BB962C8B-B14F-4D97-AF65-F5344CB8AC3E}">
        <p14:creationId xmlns:p14="http://schemas.microsoft.com/office/powerpoint/2010/main" val="196242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994" y="0"/>
            <a:ext cx="9715500" cy="6858000"/>
          </a:xfrm>
          <a:prstGeom prst="rect">
            <a:avLst/>
          </a:prstGeom>
        </p:spPr>
      </p:pic>
      <p:sp>
        <p:nvSpPr>
          <p:cNvPr id="11" name="Rectangle 10"/>
          <p:cNvSpPr/>
          <p:nvPr/>
        </p:nvSpPr>
        <p:spPr>
          <a:xfrm>
            <a:off x="5746898" y="5980814"/>
            <a:ext cx="6331688" cy="791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7639494" y="3058829"/>
            <a:ext cx="4439092" cy="1477328"/>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First yield loss is due to lack of good seed, fertilizer, irrigation, loss by pests and diseases. Such yield gap was 6-7 t/ha for maize in 2021 in e.g. Morocco, Algeria, Libya. </a:t>
            </a:r>
          </a:p>
        </p:txBody>
      </p:sp>
      <p:sp>
        <p:nvSpPr>
          <p:cNvPr id="5" name="Rectangle 4"/>
          <p:cNvSpPr/>
          <p:nvPr/>
        </p:nvSpPr>
        <p:spPr>
          <a:xfrm>
            <a:off x="80133" y="485480"/>
            <a:ext cx="5759771" cy="5905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p:cNvSpPr txBox="1"/>
          <p:nvPr/>
        </p:nvSpPr>
        <p:spPr>
          <a:xfrm>
            <a:off x="93383" y="51187"/>
            <a:ext cx="11985203"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Not Plant Breeding yet important: Post-harvest </a:t>
            </a:r>
            <a:r>
              <a:rPr lang="en-GB" sz="2400" dirty="0">
                <a:solidFill>
                  <a:srgbClr val="0000FF"/>
                </a:solidFill>
                <a:latin typeface="Arial" panose="020B0604020202020204" pitchFamily="34" charset="0"/>
                <a:cs typeface="Arial" panose="020B0604020202020204" pitchFamily="34" charset="0"/>
              </a:rPr>
              <a:t>losses</a:t>
            </a:r>
            <a:r>
              <a:rPr lang="en-GB" sz="2400" dirty="0">
                <a:latin typeface="Arial" panose="020B0604020202020204" pitchFamily="34" charset="0"/>
                <a:cs typeface="Arial" panose="020B0604020202020204" pitchFamily="34" charset="0"/>
              </a:rPr>
              <a:t>. At farm, at handling, storage, processing, transport &amp; distribution. Excluded is still consumer’s waste.</a:t>
            </a:r>
          </a:p>
        </p:txBody>
      </p:sp>
      <p:sp>
        <p:nvSpPr>
          <p:cNvPr id="7" name="TextBox 6"/>
          <p:cNvSpPr txBox="1"/>
          <p:nvPr/>
        </p:nvSpPr>
        <p:spPr>
          <a:xfrm>
            <a:off x="80133" y="6125798"/>
            <a:ext cx="6979886"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Higher-value food with higher weight in loss than lower-value food. OurWordinData.org/food-supply CC BY</a:t>
            </a:r>
          </a:p>
        </p:txBody>
      </p:sp>
      <p:sp>
        <p:nvSpPr>
          <p:cNvPr id="10" name="TextBox 9"/>
          <p:cNvSpPr txBox="1"/>
          <p:nvPr/>
        </p:nvSpPr>
        <p:spPr>
          <a:xfrm>
            <a:off x="7053442" y="4515837"/>
            <a:ext cx="5018567"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It was as large as yield in Australia, where the yield gap was only 0.5 t/ha (Yield gap: differ-</a:t>
            </a:r>
            <a:r>
              <a:rPr lang="en-GB" dirty="0" err="1">
                <a:latin typeface="Arial" panose="020B0604020202020204" pitchFamily="34" charset="0"/>
                <a:cs typeface="Arial" panose="020B0604020202020204" pitchFamily="34" charset="0"/>
              </a:rPr>
              <a:t>rence</a:t>
            </a:r>
            <a:r>
              <a:rPr lang="en-GB" dirty="0">
                <a:latin typeface="Arial" panose="020B0604020202020204" pitchFamily="34" charset="0"/>
                <a:cs typeface="Arial" panose="020B0604020202020204" pitchFamily="34" charset="0"/>
              </a:rPr>
              <a:t> between yield and attainable yield using current, good technologies and management).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Nota bene: ‘</a:t>
            </a:r>
            <a:r>
              <a:rPr lang="en-GB" dirty="0">
                <a:solidFill>
                  <a:srgbClr val="0000FF"/>
                </a:solidFill>
                <a:latin typeface="Arial" panose="020B0604020202020204" pitchFamily="34" charset="0"/>
                <a:cs typeface="Arial" panose="020B0604020202020204" pitchFamily="34" charset="0"/>
              </a:rPr>
              <a:t>Decrease loss’ is more sustainable than ‘Increase production</a:t>
            </a:r>
            <a:r>
              <a:rPr lang="en-GB" dirty="0">
                <a:latin typeface="Arial" panose="020B0604020202020204" pitchFamily="34" charset="0"/>
                <a:cs typeface="Arial" panose="020B0604020202020204" pitchFamily="34" charset="0"/>
              </a:rPr>
              <a:t>’.</a:t>
            </a:r>
            <a:endParaRPr lang="en-GB" dirty="0"/>
          </a:p>
        </p:txBody>
      </p:sp>
      <p:pic>
        <p:nvPicPr>
          <p:cNvPr id="12" name="Picture 11"/>
          <p:cNvPicPr>
            <a:picLocks noChangeAspect="1"/>
          </p:cNvPicPr>
          <p:nvPr/>
        </p:nvPicPr>
        <p:blipFill>
          <a:blip r:embed="rId3"/>
          <a:stretch>
            <a:fillRect/>
          </a:stretch>
        </p:blipFill>
        <p:spPr>
          <a:xfrm>
            <a:off x="10259311" y="933371"/>
            <a:ext cx="1819275" cy="1162050"/>
          </a:xfrm>
          <a:prstGeom prst="rect">
            <a:avLst/>
          </a:prstGeom>
          <a:effectLst>
            <a:outerShdw blurRad="50800" dist="38100" dir="2700000" algn="tl" rotWithShape="0">
              <a:prstClr val="black">
                <a:alpha val="40000"/>
              </a:prstClr>
            </a:outerShdw>
          </a:effectLst>
        </p:spPr>
      </p:pic>
      <p:sp>
        <p:nvSpPr>
          <p:cNvPr id="14"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14</a:t>
            </a:fld>
            <a:endParaRPr lang="en-US" dirty="0"/>
          </a:p>
        </p:txBody>
      </p:sp>
      <p:sp>
        <p:nvSpPr>
          <p:cNvPr id="13" name="TextBox 12">
            <a:extLst>
              <a:ext uri="{FF2B5EF4-FFF2-40B4-BE49-F238E27FC236}">
                <a16:creationId xmlns:a16="http://schemas.microsoft.com/office/drawing/2014/main" id="{D1221B4B-CF25-4C26-9B3D-EB21B2C5FB5C}"/>
              </a:ext>
            </a:extLst>
          </p:cNvPr>
          <p:cNvSpPr txBox="1"/>
          <p:nvPr/>
        </p:nvSpPr>
        <p:spPr>
          <a:xfrm>
            <a:off x="9167820" y="2204477"/>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1107832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2000" y="72000"/>
            <a:ext cx="1200310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Plant Breeding is one of many approaches to lessen hunger and deal with further global and local problems. We need all available approaches, elements, tools.</a:t>
            </a:r>
            <a:endParaRPr lang="en-GB" dirty="0"/>
          </a:p>
        </p:txBody>
      </p:sp>
      <p:sp>
        <p:nvSpPr>
          <p:cNvPr id="20" name="Foliennummernplatzhalter 3"/>
          <p:cNvSpPr txBox="1">
            <a:spLocks/>
          </p:cNvSpPr>
          <p:nvPr/>
        </p:nvSpPr>
        <p:spPr>
          <a:xfrm>
            <a:off x="11426972" y="6361086"/>
            <a:ext cx="743813" cy="476250"/>
          </a:xfrm>
          <a:solidFill>
            <a:schemeClr val="bg1">
              <a:lumMod val="95000"/>
            </a:schemeClr>
          </a:solidFill>
          <a:ln>
            <a:miter lim="800000"/>
            <a:headEnd/>
            <a:tailEnd/>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7108FEE-397B-44ED-AF5B-B828B6C898E8}" type="slidenum">
              <a:rPr lang="de-DE" altLang="de-DE" smtClean="0">
                <a:latin typeface="Arial" panose="020B0604020202020204" pitchFamily="34" charset="0"/>
                <a:cs typeface="Arial" panose="020B0604020202020204" pitchFamily="34" charset="0"/>
              </a:rPr>
              <a:pPr algn="r"/>
              <a:t>15</a:t>
            </a:fld>
            <a:endParaRPr lang="de-DE" altLang="de-DE"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00" y="983272"/>
            <a:ext cx="12003100" cy="5735247"/>
          </a:xfrm>
          <a:prstGeom prst="rect">
            <a:avLst/>
          </a:prstGeom>
          <a:effectLst>
            <a:outerShdw blurRad="50800" dist="38100" dir="2700000" algn="tl" rotWithShape="0">
              <a:prstClr val="black">
                <a:alpha val="40000"/>
              </a:prstClr>
            </a:outerShdw>
          </a:effectLst>
        </p:spPr>
      </p:pic>
      <p:sp>
        <p:nvSpPr>
          <p:cNvPr id="2" name="TextBox 1"/>
          <p:cNvSpPr txBox="1"/>
          <p:nvPr/>
        </p:nvSpPr>
        <p:spPr>
          <a:xfrm>
            <a:off x="11311576" y="6361086"/>
            <a:ext cx="763524" cy="369332"/>
          </a:xfrm>
          <a:prstGeom prst="rect">
            <a:avLst/>
          </a:prstGeom>
          <a:solidFill>
            <a:schemeClr val="bg1"/>
          </a:solidFill>
        </p:spPr>
        <p:txBody>
          <a:bodyPr wrap="square" rtlCol="0">
            <a:spAutoFit/>
          </a:bodyPr>
          <a:lstStyle/>
          <a:p>
            <a:r>
              <a:rPr lang="de-DE" dirty="0">
                <a:latin typeface="Arial" panose="020B0604020202020204" pitchFamily="34" charset="0"/>
                <a:cs typeface="Arial" panose="020B0604020202020204" pitchFamily="34" charset="0"/>
              </a:rPr>
              <a:t>© WL</a:t>
            </a:r>
            <a:endParaRPr lang="en-GB" dirty="0">
              <a:latin typeface="Arial" panose="020B0604020202020204" pitchFamily="34" charset="0"/>
              <a:cs typeface="Arial" panose="020B0604020202020204" pitchFamily="34" charset="0"/>
            </a:endParaRPr>
          </a:p>
        </p:txBody>
      </p:sp>
      <p:sp>
        <p:nvSpPr>
          <p:cNvPr id="6" name="Textfeld 5"/>
          <p:cNvSpPr txBox="1"/>
          <p:nvPr/>
        </p:nvSpPr>
        <p:spPr>
          <a:xfrm>
            <a:off x="11316449" y="5806764"/>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15</a:t>
            </a:fld>
            <a:endParaRPr lang="en-US" dirty="0"/>
          </a:p>
        </p:txBody>
      </p:sp>
    </p:spTree>
    <p:extLst>
      <p:ext uri="{BB962C8B-B14F-4D97-AF65-F5344CB8AC3E}">
        <p14:creationId xmlns:p14="http://schemas.microsoft.com/office/powerpoint/2010/main" val="3582445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6815666" y="33338"/>
            <a:ext cx="5308601"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000" y="755359"/>
            <a:ext cx="6633633" cy="5539101"/>
          </a:xfrm>
          <a:prstGeom prst="rect">
            <a:avLst/>
          </a:prstGeom>
          <a:effectLst>
            <a:outerShdw blurRad="50800" dist="38100" dir="2700000" algn="tl" rotWithShape="0">
              <a:prstClr val="black">
                <a:alpha val="40000"/>
              </a:prstClr>
            </a:outerShdw>
          </a:effectLst>
        </p:spPr>
      </p:pic>
      <p:sp>
        <p:nvSpPr>
          <p:cNvPr id="6" name="Rectangle 5"/>
          <p:cNvSpPr/>
          <p:nvPr/>
        </p:nvSpPr>
        <p:spPr>
          <a:xfrm>
            <a:off x="127000" y="6388039"/>
            <a:ext cx="11904133"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J.A. </a:t>
            </a:r>
            <a:r>
              <a:rPr lang="en-GB" dirty="0" err="1">
                <a:latin typeface="Arial" panose="020B0604020202020204" pitchFamily="34" charset="0"/>
                <a:cs typeface="Arial" panose="020B0604020202020204" pitchFamily="34" charset="0"/>
              </a:rPr>
              <a:t>Bonsack</a:t>
            </a:r>
            <a:r>
              <a:rPr lang="en-GB" dirty="0">
                <a:latin typeface="Arial" panose="020B0604020202020204" pitchFamily="34" charset="0"/>
                <a:cs typeface="Arial" panose="020B0604020202020204" pitchFamily="34" charset="0"/>
              </a:rPr>
              <a:t> (1859-1924) https://commons.wikimedia.org/w/index.php?curid=1267158. Machine.</a:t>
            </a:r>
          </a:p>
        </p:txBody>
      </p:sp>
      <p:sp>
        <p:nvSpPr>
          <p:cNvPr id="7" name="TextBox 6"/>
          <p:cNvSpPr txBox="1"/>
          <p:nvPr/>
        </p:nvSpPr>
        <p:spPr>
          <a:xfrm>
            <a:off x="6815666" y="939148"/>
            <a:ext cx="5215467" cy="53553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If such </a:t>
            </a:r>
            <a:r>
              <a:rPr lang="en-GB" dirty="0">
                <a:solidFill>
                  <a:srgbClr val="0000FF"/>
                </a:solidFill>
                <a:latin typeface="Arial" panose="020B0604020202020204" pitchFamily="34" charset="0"/>
                <a:cs typeface="Arial" panose="020B0604020202020204" pitchFamily="34" charset="0"/>
              </a:rPr>
              <a:t>machine</a:t>
            </a:r>
            <a:r>
              <a:rPr lang="en-GB" dirty="0">
                <a:latin typeface="Arial" panose="020B0604020202020204" pitchFamily="34" charset="0"/>
                <a:cs typeface="Arial" panose="020B0604020202020204" pitchFamily="34" charset="0"/>
              </a:rPr>
              <a:t> symbolizes the factors and forces that jointly produce and distribute ‚</a:t>
            </a:r>
            <a:r>
              <a:rPr lang="en-GB" dirty="0">
                <a:solidFill>
                  <a:srgbClr val="0000FF"/>
                </a:solidFill>
                <a:latin typeface="Arial" panose="020B0604020202020204" pitchFamily="34" charset="0"/>
                <a:cs typeface="Arial" panose="020B0604020202020204" pitchFamily="34" charset="0"/>
              </a:rPr>
              <a:t>food-for-the-world</a:t>
            </a:r>
            <a:r>
              <a:rPr lang="en-GB" dirty="0">
                <a:latin typeface="Arial" panose="020B0604020202020204" pitchFamily="34" charset="0"/>
                <a:cs typeface="Arial" panose="020B0604020202020204" pitchFamily="34" charset="0"/>
              </a:rPr>
              <a:t>‘, then of course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plant breeding </a:t>
            </a:r>
            <a:r>
              <a:rPr lang="en-GB" dirty="0">
                <a:latin typeface="Arial" panose="020B0604020202020204" pitchFamily="34" charset="0"/>
                <a:cs typeface="Arial" panose="020B0604020202020204" pitchFamily="34" charset="0"/>
              </a:rPr>
              <a:t>is just one piece of it. </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Fair und good global nutrition of humankind is a standing problem and unsolved task. Levers and gears are many, all branches of Agronomy and Agriculture have to cooperate to jointly improve and stabilize farmers’ yields.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Problems others then the initial production (agriculture) are </a:t>
            </a:r>
            <a:r>
              <a:rPr lang="en-GB" dirty="0">
                <a:solidFill>
                  <a:srgbClr val="FF0000"/>
                </a:solidFill>
                <a:latin typeface="Arial" panose="020B0604020202020204" pitchFamily="34" charset="0"/>
                <a:cs typeface="Arial" panose="020B0604020202020204" pitchFamily="34" charset="0"/>
              </a:rPr>
              <a:t>post-harvest loss, corruption, theft, sloppiness, greed, stupidity, war, </a:t>
            </a:r>
            <a:r>
              <a:rPr lang="en-GB" i="1" dirty="0">
                <a:latin typeface="Arial" panose="020B0604020202020204" pitchFamily="34" charset="0"/>
                <a:cs typeface="Arial" panose="020B0604020202020204" pitchFamily="34" charset="0"/>
              </a:rPr>
              <a:t>et cetera</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Agronomists and plant breeders must be (1)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self-critical and humble yet (2) eager and hard-working, inventive and ambitious to really contribute to betterment and solution.</a:t>
            </a:r>
            <a:endParaRPr lang="en-GB" dirty="0"/>
          </a:p>
        </p:txBody>
      </p:sp>
      <p:pic>
        <p:nvPicPr>
          <p:cNvPr id="9" name="Picture 8"/>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4575435" y="3882736"/>
            <a:ext cx="696411" cy="611136"/>
          </a:xfrm>
          <a:prstGeom prst="rect">
            <a:avLst/>
          </a:prstGeom>
          <a:ln w="19050">
            <a:solidFill>
              <a:srgbClr val="0000FF"/>
            </a:solidFill>
          </a:ln>
          <a:effectLst>
            <a:outerShdw blurRad="50800" dist="38100" dir="2700000" algn="tl" rotWithShape="0">
              <a:prstClr val="black">
                <a:alpha val="40000"/>
              </a:prstClr>
            </a:outerShdw>
          </a:effectLst>
        </p:spPr>
      </p:pic>
      <p:sp>
        <p:nvSpPr>
          <p:cNvPr id="8" name="TextBox 7"/>
          <p:cNvSpPr txBox="1"/>
          <p:nvPr/>
        </p:nvSpPr>
        <p:spPr>
          <a:xfrm>
            <a:off x="27710" y="71622"/>
            <a:ext cx="12003423"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Developing plants which are better adapted to stressful climate is just one element out of many to improve ‘feeding the world’.</a:t>
            </a: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9951179" y="1808077"/>
            <a:ext cx="430300" cy="377610"/>
          </a:xfrm>
          <a:prstGeom prst="rect">
            <a:avLst/>
          </a:prstGeom>
          <a:ln w="19050">
            <a:solidFill>
              <a:srgbClr val="0000FF"/>
            </a:solidFill>
          </a:ln>
          <a:effectLst>
            <a:outerShdw blurRad="50800" dist="38100" dir="2700000" algn="tl" rotWithShape="0">
              <a:prstClr val="black">
                <a:alpha val="40000"/>
              </a:prstClr>
            </a:outerShdw>
          </a:effectLst>
        </p:spPr>
      </p:pic>
      <p:sp>
        <p:nvSpPr>
          <p:cNvPr id="12"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16</a:t>
            </a:fld>
            <a:endParaRPr lang="en-US" dirty="0"/>
          </a:p>
        </p:txBody>
      </p:sp>
    </p:spTree>
    <p:extLst>
      <p:ext uri="{BB962C8B-B14F-4D97-AF65-F5344CB8AC3E}">
        <p14:creationId xmlns:p14="http://schemas.microsoft.com/office/powerpoint/2010/main" val="210082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870">
                                          <p:stCondLst>
                                            <p:cond delay="0"/>
                                          </p:stCondLst>
                                        </p:cTn>
                                        <p:tgtEl>
                                          <p:spTgt spid="9"/>
                                        </p:tgtEl>
                                      </p:cBhvr>
                                    </p:animEffect>
                                    <p:anim calcmode="lin" valueType="num">
                                      <p:cBhvr>
                                        <p:cTn id="8" dur="273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99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996" tmFilter="0, 0; 0.125,0.2665; 0.25,0.4; 0.375,0.465; 0.5,0.5;  0.625,0.535; 0.75,0.6; 0.875,0.7335; 1,1">
                                          <p:stCondLst>
                                            <p:cond delay="996"/>
                                          </p:stCondLst>
                                        </p:cTn>
                                        <p:tgtEl>
                                          <p:spTgt spid="9"/>
                                        </p:tgtEl>
                                        <p:attrNameLst>
                                          <p:attrName>ppt_y</p:attrName>
                                        </p:attrNameLst>
                                      </p:cBhvr>
                                      <p:tavLst>
                                        <p:tav tm="0" fmla="#ppt_y-sin(pi*$)/9">
                                          <p:val>
                                            <p:fltVal val="0"/>
                                          </p:val>
                                        </p:tav>
                                        <p:tav tm="100000">
                                          <p:val>
                                            <p:fltVal val="1"/>
                                          </p:val>
                                        </p:tav>
                                      </p:tavLst>
                                    </p:anim>
                                    <p:anim calcmode="lin" valueType="num">
                                      <p:cBhvr>
                                        <p:cTn id="11" dur="498" tmFilter="0, 0; 0.125,0.2665; 0.25,0.4; 0.375,0.465; 0.5,0.5;  0.625,0.535; 0.75,0.6; 0.875,0.7335; 1,1">
                                          <p:stCondLst>
                                            <p:cond delay="1986"/>
                                          </p:stCondLst>
                                        </p:cTn>
                                        <p:tgtEl>
                                          <p:spTgt spid="9"/>
                                        </p:tgtEl>
                                        <p:attrNameLst>
                                          <p:attrName>ppt_y</p:attrName>
                                        </p:attrNameLst>
                                      </p:cBhvr>
                                      <p:tavLst>
                                        <p:tav tm="0" fmla="#ppt_y-sin(pi*$)/27">
                                          <p:val>
                                            <p:fltVal val="0"/>
                                          </p:val>
                                        </p:tav>
                                        <p:tav tm="100000">
                                          <p:val>
                                            <p:fltVal val="1"/>
                                          </p:val>
                                        </p:tav>
                                      </p:tavLst>
                                    </p:anim>
                                    <p:anim calcmode="lin" valueType="num">
                                      <p:cBhvr>
                                        <p:cTn id="12" dur="246" tmFilter="0, 0; 0.125,0.2665; 0.25,0.4; 0.375,0.465; 0.5,0.5;  0.625,0.535; 0.75,0.6; 0.875,0.7335; 1,1">
                                          <p:stCondLst>
                                            <p:cond delay="2484"/>
                                          </p:stCondLst>
                                        </p:cTn>
                                        <p:tgtEl>
                                          <p:spTgt spid="9"/>
                                        </p:tgtEl>
                                        <p:attrNameLst>
                                          <p:attrName>ppt_y</p:attrName>
                                        </p:attrNameLst>
                                      </p:cBhvr>
                                      <p:tavLst>
                                        <p:tav tm="0" fmla="#ppt_y-sin(pi*$)/81">
                                          <p:val>
                                            <p:fltVal val="0"/>
                                          </p:val>
                                        </p:tav>
                                        <p:tav tm="100000">
                                          <p:val>
                                            <p:fltVal val="1"/>
                                          </p:val>
                                        </p:tav>
                                      </p:tavLst>
                                    </p:anim>
                                    <p:animScale>
                                      <p:cBhvr>
                                        <p:cTn id="13" dur="39">
                                          <p:stCondLst>
                                            <p:cond delay="975"/>
                                          </p:stCondLst>
                                        </p:cTn>
                                        <p:tgtEl>
                                          <p:spTgt spid="9"/>
                                        </p:tgtEl>
                                      </p:cBhvr>
                                      <p:to x="100000" y="60000"/>
                                    </p:animScale>
                                    <p:animScale>
                                      <p:cBhvr>
                                        <p:cTn id="14" dur="249" decel="50000">
                                          <p:stCondLst>
                                            <p:cond delay="1014"/>
                                          </p:stCondLst>
                                        </p:cTn>
                                        <p:tgtEl>
                                          <p:spTgt spid="9"/>
                                        </p:tgtEl>
                                      </p:cBhvr>
                                      <p:to x="100000" y="100000"/>
                                    </p:animScale>
                                    <p:animScale>
                                      <p:cBhvr>
                                        <p:cTn id="15" dur="39">
                                          <p:stCondLst>
                                            <p:cond delay="1968"/>
                                          </p:stCondLst>
                                        </p:cTn>
                                        <p:tgtEl>
                                          <p:spTgt spid="9"/>
                                        </p:tgtEl>
                                      </p:cBhvr>
                                      <p:to x="100000" y="80000"/>
                                    </p:animScale>
                                    <p:animScale>
                                      <p:cBhvr>
                                        <p:cTn id="16" dur="249" decel="50000">
                                          <p:stCondLst>
                                            <p:cond delay="2007"/>
                                          </p:stCondLst>
                                        </p:cTn>
                                        <p:tgtEl>
                                          <p:spTgt spid="9"/>
                                        </p:tgtEl>
                                      </p:cBhvr>
                                      <p:to x="100000" y="100000"/>
                                    </p:animScale>
                                    <p:animScale>
                                      <p:cBhvr>
                                        <p:cTn id="17" dur="39">
                                          <p:stCondLst>
                                            <p:cond delay="2463"/>
                                          </p:stCondLst>
                                        </p:cTn>
                                        <p:tgtEl>
                                          <p:spTgt spid="9"/>
                                        </p:tgtEl>
                                      </p:cBhvr>
                                      <p:to x="100000" y="90000"/>
                                    </p:animScale>
                                    <p:animScale>
                                      <p:cBhvr>
                                        <p:cTn id="18" dur="249" decel="50000">
                                          <p:stCondLst>
                                            <p:cond delay="2502"/>
                                          </p:stCondLst>
                                        </p:cTn>
                                        <p:tgtEl>
                                          <p:spTgt spid="9"/>
                                        </p:tgtEl>
                                      </p:cBhvr>
                                      <p:to x="100000" y="100000"/>
                                    </p:animScale>
                                    <p:animScale>
                                      <p:cBhvr>
                                        <p:cTn id="19" dur="39">
                                          <p:stCondLst>
                                            <p:cond delay="2712"/>
                                          </p:stCondLst>
                                        </p:cTn>
                                        <p:tgtEl>
                                          <p:spTgt spid="9"/>
                                        </p:tgtEl>
                                      </p:cBhvr>
                                      <p:to x="100000" y="95000"/>
                                    </p:animScale>
                                    <p:animScale>
                                      <p:cBhvr>
                                        <p:cTn id="20" dur="249" decel="50000">
                                          <p:stCondLst>
                                            <p:cond delay="2751"/>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870">
                                          <p:stCondLst>
                                            <p:cond delay="0"/>
                                          </p:stCondLst>
                                        </p:cTn>
                                        <p:tgtEl>
                                          <p:spTgt spid="11"/>
                                        </p:tgtEl>
                                      </p:cBhvr>
                                    </p:animEffect>
                                    <p:anim calcmode="lin" valueType="num">
                                      <p:cBhvr>
                                        <p:cTn id="26" dur="273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7" dur="99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8" dur="996" tmFilter="0, 0; 0.125,0.2665; 0.25,0.4; 0.375,0.465; 0.5,0.5;  0.625,0.535; 0.75,0.6; 0.875,0.7335; 1,1">
                                          <p:stCondLst>
                                            <p:cond delay="996"/>
                                          </p:stCondLst>
                                        </p:cTn>
                                        <p:tgtEl>
                                          <p:spTgt spid="11"/>
                                        </p:tgtEl>
                                        <p:attrNameLst>
                                          <p:attrName>ppt_y</p:attrName>
                                        </p:attrNameLst>
                                      </p:cBhvr>
                                      <p:tavLst>
                                        <p:tav tm="0" fmla="#ppt_y-sin(pi*$)/9">
                                          <p:val>
                                            <p:fltVal val="0"/>
                                          </p:val>
                                        </p:tav>
                                        <p:tav tm="100000">
                                          <p:val>
                                            <p:fltVal val="1"/>
                                          </p:val>
                                        </p:tav>
                                      </p:tavLst>
                                    </p:anim>
                                    <p:anim calcmode="lin" valueType="num">
                                      <p:cBhvr>
                                        <p:cTn id="29" dur="498" tmFilter="0, 0; 0.125,0.2665; 0.25,0.4; 0.375,0.465; 0.5,0.5;  0.625,0.535; 0.75,0.6; 0.875,0.7335; 1,1">
                                          <p:stCondLst>
                                            <p:cond delay="1986"/>
                                          </p:stCondLst>
                                        </p:cTn>
                                        <p:tgtEl>
                                          <p:spTgt spid="11"/>
                                        </p:tgtEl>
                                        <p:attrNameLst>
                                          <p:attrName>ppt_y</p:attrName>
                                        </p:attrNameLst>
                                      </p:cBhvr>
                                      <p:tavLst>
                                        <p:tav tm="0" fmla="#ppt_y-sin(pi*$)/27">
                                          <p:val>
                                            <p:fltVal val="0"/>
                                          </p:val>
                                        </p:tav>
                                        <p:tav tm="100000">
                                          <p:val>
                                            <p:fltVal val="1"/>
                                          </p:val>
                                        </p:tav>
                                      </p:tavLst>
                                    </p:anim>
                                    <p:anim calcmode="lin" valueType="num">
                                      <p:cBhvr>
                                        <p:cTn id="30" dur="246" tmFilter="0, 0; 0.125,0.2665; 0.25,0.4; 0.375,0.465; 0.5,0.5;  0.625,0.535; 0.75,0.6; 0.875,0.7335; 1,1">
                                          <p:stCondLst>
                                            <p:cond delay="2484"/>
                                          </p:stCondLst>
                                        </p:cTn>
                                        <p:tgtEl>
                                          <p:spTgt spid="11"/>
                                        </p:tgtEl>
                                        <p:attrNameLst>
                                          <p:attrName>ppt_y</p:attrName>
                                        </p:attrNameLst>
                                      </p:cBhvr>
                                      <p:tavLst>
                                        <p:tav tm="0" fmla="#ppt_y-sin(pi*$)/81">
                                          <p:val>
                                            <p:fltVal val="0"/>
                                          </p:val>
                                        </p:tav>
                                        <p:tav tm="100000">
                                          <p:val>
                                            <p:fltVal val="1"/>
                                          </p:val>
                                        </p:tav>
                                      </p:tavLst>
                                    </p:anim>
                                    <p:animScale>
                                      <p:cBhvr>
                                        <p:cTn id="31" dur="39">
                                          <p:stCondLst>
                                            <p:cond delay="975"/>
                                          </p:stCondLst>
                                        </p:cTn>
                                        <p:tgtEl>
                                          <p:spTgt spid="11"/>
                                        </p:tgtEl>
                                      </p:cBhvr>
                                      <p:to x="100000" y="60000"/>
                                    </p:animScale>
                                    <p:animScale>
                                      <p:cBhvr>
                                        <p:cTn id="32" dur="249" decel="50000">
                                          <p:stCondLst>
                                            <p:cond delay="1014"/>
                                          </p:stCondLst>
                                        </p:cTn>
                                        <p:tgtEl>
                                          <p:spTgt spid="11"/>
                                        </p:tgtEl>
                                      </p:cBhvr>
                                      <p:to x="100000" y="100000"/>
                                    </p:animScale>
                                    <p:animScale>
                                      <p:cBhvr>
                                        <p:cTn id="33" dur="39">
                                          <p:stCondLst>
                                            <p:cond delay="1968"/>
                                          </p:stCondLst>
                                        </p:cTn>
                                        <p:tgtEl>
                                          <p:spTgt spid="11"/>
                                        </p:tgtEl>
                                      </p:cBhvr>
                                      <p:to x="100000" y="80000"/>
                                    </p:animScale>
                                    <p:animScale>
                                      <p:cBhvr>
                                        <p:cTn id="34" dur="249" decel="50000">
                                          <p:stCondLst>
                                            <p:cond delay="2007"/>
                                          </p:stCondLst>
                                        </p:cTn>
                                        <p:tgtEl>
                                          <p:spTgt spid="11"/>
                                        </p:tgtEl>
                                      </p:cBhvr>
                                      <p:to x="100000" y="100000"/>
                                    </p:animScale>
                                    <p:animScale>
                                      <p:cBhvr>
                                        <p:cTn id="35" dur="39">
                                          <p:stCondLst>
                                            <p:cond delay="2463"/>
                                          </p:stCondLst>
                                        </p:cTn>
                                        <p:tgtEl>
                                          <p:spTgt spid="11"/>
                                        </p:tgtEl>
                                      </p:cBhvr>
                                      <p:to x="100000" y="90000"/>
                                    </p:animScale>
                                    <p:animScale>
                                      <p:cBhvr>
                                        <p:cTn id="36" dur="249" decel="50000">
                                          <p:stCondLst>
                                            <p:cond delay="2502"/>
                                          </p:stCondLst>
                                        </p:cTn>
                                        <p:tgtEl>
                                          <p:spTgt spid="11"/>
                                        </p:tgtEl>
                                      </p:cBhvr>
                                      <p:to x="100000" y="100000"/>
                                    </p:animScale>
                                    <p:animScale>
                                      <p:cBhvr>
                                        <p:cTn id="37" dur="39">
                                          <p:stCondLst>
                                            <p:cond delay="2712"/>
                                          </p:stCondLst>
                                        </p:cTn>
                                        <p:tgtEl>
                                          <p:spTgt spid="11"/>
                                        </p:tgtEl>
                                      </p:cBhvr>
                                      <p:to x="100000" y="95000"/>
                                    </p:animScale>
                                    <p:animScale>
                                      <p:cBhvr>
                                        <p:cTn id="38" dur="249" decel="50000">
                                          <p:stCondLst>
                                            <p:cond delay="2751"/>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266" y="810149"/>
            <a:ext cx="2880000" cy="14309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6147" y="1102372"/>
            <a:ext cx="2880000" cy="16230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348" y="5288474"/>
            <a:ext cx="2880000" cy="150019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147" y="2757197"/>
            <a:ext cx="2880000" cy="151432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Bioland - [GE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266" y="2280198"/>
            <a:ext cx="2880000" cy="1178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Naturl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266" y="3492605"/>
            <a:ext cx="2880000" cy="33305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Pioneer Hi Bred International - Wikipedi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6147" y="4326681"/>
            <a:ext cx="2880000" cy="24892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8900" y="42341"/>
            <a:ext cx="1202266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Genetic improvement of domestic plants is in most societies accepted as a necessary task and functioning activity.</a:t>
            </a:r>
          </a:p>
        </p:txBody>
      </p:sp>
      <p:sp>
        <p:nvSpPr>
          <p:cNvPr id="6" name="Text Box 311"/>
          <p:cNvSpPr txBox="1">
            <a:spLocks noChangeArrowheads="1"/>
          </p:cNvSpPr>
          <p:nvPr/>
        </p:nvSpPr>
        <p:spPr bwMode="auto">
          <a:xfrm>
            <a:off x="6098647" y="951535"/>
            <a:ext cx="6012920" cy="3970318"/>
          </a:xfrm>
          <a:prstGeom prst="rect">
            <a:avLst/>
          </a:prstGeom>
          <a:solidFill>
            <a:schemeClr val="bg1"/>
          </a:solidFill>
          <a:ln w="9525">
            <a:noFill/>
            <a:miter lim="800000"/>
            <a:headEnd/>
            <a:tailEnd/>
          </a:ln>
          <a:effectLst>
            <a:outerShdw blurRad="50800" dist="38100" dir="2700000" algn="tl" rotWithShape="0">
              <a:prstClr val="black">
                <a:alpha val="40000"/>
              </a:prstClr>
            </a:outerShdw>
          </a:effectLst>
        </p:spPr>
        <p:txBody>
          <a:bodyPr wrap="square">
            <a:spAutoFit/>
          </a:bodyPr>
          <a:lstStyle/>
          <a:p>
            <a:pPr fontAlgn="base">
              <a:spcBef>
                <a:spcPct val="50000"/>
              </a:spcBef>
              <a:spcAft>
                <a:spcPct val="0"/>
              </a:spcAft>
            </a:pPr>
            <a:r>
              <a:rPr lang="en-GB" altLang="de-DE" dirty="0">
                <a:solidFill>
                  <a:srgbClr val="000000"/>
                </a:solidFill>
                <a:latin typeface="Arial" panose="020B0604020202020204" pitchFamily="34" charset="0"/>
                <a:cs typeface="Arial" panose="020B0604020202020204" pitchFamily="34" charset="0"/>
              </a:rPr>
              <a:t>Philosophies on breeding as a craft and as a science are divided among stakeholders. For instance, some follow Rudolf Steiner (including occult and esoteric ideas). Main stream follows Gregor Mendel, Ronald A Fisher </a:t>
            </a:r>
            <a:r>
              <a:rPr lang="en-GB" altLang="de-DE" i="1" dirty="0">
                <a:solidFill>
                  <a:srgbClr val="000000"/>
                </a:solidFill>
                <a:latin typeface="Arial" panose="020B0604020202020204" pitchFamily="34" charset="0"/>
                <a:cs typeface="Arial" panose="020B0604020202020204" pitchFamily="34" charset="0"/>
              </a:rPr>
              <a:t>et al</a:t>
            </a:r>
            <a:r>
              <a:rPr lang="en-GB" altLang="de-DE" dirty="0">
                <a:solidFill>
                  <a:srgbClr val="000000"/>
                </a:solidFill>
                <a:latin typeface="Arial" panose="020B0604020202020204" pitchFamily="34" charset="0"/>
                <a:cs typeface="Arial" panose="020B0604020202020204" pitchFamily="34" charset="0"/>
              </a:rPr>
              <a:t>., i.e. the evidence-based, scientific approach.</a:t>
            </a:r>
          </a:p>
          <a:p>
            <a:pPr fontAlgn="base">
              <a:spcBef>
                <a:spcPct val="50000"/>
              </a:spcBef>
              <a:spcAft>
                <a:spcPct val="0"/>
              </a:spcAft>
            </a:pPr>
            <a:r>
              <a:rPr lang="en-GB" altLang="de-DE" dirty="0">
                <a:solidFill>
                  <a:srgbClr val="000000"/>
                </a:solidFill>
                <a:latin typeface="Arial" panose="020B0604020202020204" pitchFamily="34" charset="0"/>
                <a:cs typeface="Arial" panose="020B0604020202020204" pitchFamily="34" charset="0"/>
              </a:rPr>
              <a:t>Yet, in spite of such tremendous differences, they all know that plant cultivars from the ‚good old days‘ are less adapted to current pests, diseases, climate, agricultural processes than newly-bred cultivars. Hence, </a:t>
            </a:r>
            <a:r>
              <a:rPr lang="en-GB" altLang="de-DE" dirty="0">
                <a:solidFill>
                  <a:srgbClr val="0000FF"/>
                </a:solidFill>
                <a:latin typeface="Arial" panose="020B0604020202020204" pitchFamily="34" charset="0"/>
                <a:cs typeface="Arial" panose="020B0604020202020204" pitchFamily="34" charset="0"/>
              </a:rPr>
              <a:t>they all breed, select, and use seed of improved genotypes</a:t>
            </a:r>
            <a:r>
              <a:rPr lang="en-GB" altLang="de-DE" dirty="0">
                <a:solidFill>
                  <a:srgbClr val="000000"/>
                </a:solidFill>
                <a:latin typeface="Arial" panose="020B0604020202020204" pitchFamily="34" charset="0"/>
                <a:cs typeface="Arial" panose="020B0604020202020204" pitchFamily="34" charset="0"/>
              </a:rPr>
              <a:t>.</a:t>
            </a:r>
          </a:p>
          <a:p>
            <a:pPr fontAlgn="base">
              <a:spcBef>
                <a:spcPct val="50000"/>
              </a:spcBef>
              <a:spcAft>
                <a:spcPct val="0"/>
              </a:spcAft>
            </a:pPr>
            <a:r>
              <a:rPr lang="en-GB" altLang="de-DE" dirty="0">
                <a:latin typeface="Arial" panose="020B0604020202020204" pitchFamily="34" charset="0"/>
                <a:cs typeface="Arial" panose="020B0604020202020204" pitchFamily="34" charset="0"/>
              </a:rPr>
              <a:t>Breeding food crops is not a luxury that may be abandoned in bad times. On the contrary, precisely then we need breeding to improve agricultural production.</a:t>
            </a:r>
          </a:p>
        </p:txBody>
      </p:sp>
      <p:pic>
        <p:nvPicPr>
          <p:cNvPr id="8" name="Picture 7"/>
          <p:cNvPicPr>
            <a:picLocks noChangeAspect="1"/>
          </p:cNvPicPr>
          <p:nvPr/>
        </p:nvPicPr>
        <p:blipFill>
          <a:blip r:embed="rId9"/>
          <a:stretch>
            <a:fillRect/>
          </a:stretch>
        </p:blipFill>
        <p:spPr>
          <a:xfrm>
            <a:off x="8997614" y="5735608"/>
            <a:ext cx="3113953" cy="1053059"/>
          </a:xfrm>
          <a:prstGeom prst="rect">
            <a:avLst/>
          </a:prstGeom>
          <a:effectLst>
            <a:outerShdw blurRad="50800" dist="38100" dir="2700000" algn="tl" rotWithShape="0">
              <a:prstClr val="black">
                <a:alpha val="40000"/>
              </a:prstClr>
            </a:outerShdw>
          </a:effectLst>
        </p:spPr>
      </p:pic>
      <p:sp>
        <p:nvSpPr>
          <p:cNvPr id="14"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17</a:t>
            </a:fld>
            <a:endParaRPr lang="en-US" dirty="0"/>
          </a:p>
        </p:txBody>
      </p:sp>
      <p:sp>
        <p:nvSpPr>
          <p:cNvPr id="13" name="TextBox 12">
            <a:extLst>
              <a:ext uri="{FF2B5EF4-FFF2-40B4-BE49-F238E27FC236}">
                <a16:creationId xmlns:a16="http://schemas.microsoft.com/office/drawing/2014/main" id="{CFFBC44A-6B8A-4932-B0F8-1A8EB4404300}"/>
              </a:ext>
            </a:extLst>
          </p:cNvPr>
          <p:cNvSpPr txBox="1"/>
          <p:nvPr/>
        </p:nvSpPr>
        <p:spPr>
          <a:xfrm>
            <a:off x="10032537" y="4873834"/>
            <a:ext cx="2079030" cy="86177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000" dirty="0">
                <a:latin typeface="Arial Narrow" panose="020B0606020202030204" pitchFamily="34" charset="0"/>
                <a:cs typeface="Arial" panose="020B0604020202020204" pitchFamily="34" charset="0"/>
              </a:rPr>
              <a:t>The copyright for images of books or logos and the like always belongs to the author or publisher or company, so please take strict note of this when handling them.</a:t>
            </a:r>
          </a:p>
        </p:txBody>
      </p:sp>
    </p:spTree>
    <p:extLst>
      <p:ext uri="{BB962C8B-B14F-4D97-AF65-F5344CB8AC3E}">
        <p14:creationId xmlns:p14="http://schemas.microsoft.com/office/powerpoint/2010/main" val="1476626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433" y="135467"/>
            <a:ext cx="12009967"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Fields in agronomy research which contribute to improve efficiency and sustainability of the production (</a:t>
            </a:r>
            <a:r>
              <a:rPr lang="en-GB" sz="2400" dirty="0">
                <a:solidFill>
                  <a:schemeClr val="tx1">
                    <a:lumMod val="50000"/>
                    <a:lumOff val="50000"/>
                  </a:schemeClr>
                </a:solidFill>
                <a:latin typeface="Arial" panose="020B0604020202020204" pitchFamily="34" charset="0"/>
                <a:cs typeface="Arial" panose="020B0604020202020204" pitchFamily="34" charset="0"/>
              </a:rPr>
              <a:t>my personal, subjective view</a:t>
            </a:r>
            <a:r>
              <a:rPr lang="en-GB" sz="2400" dirty="0">
                <a:latin typeface="Arial" panose="020B0604020202020204" pitchFamily="34" charset="0"/>
                <a:cs typeface="Arial" panose="020B0604020202020204" pitchFamily="34" charset="0"/>
              </a:rPr>
              <a:t>).</a:t>
            </a:r>
          </a:p>
        </p:txBody>
      </p:sp>
      <p:graphicFrame>
        <p:nvGraphicFramePr>
          <p:cNvPr id="4" name="Table 3"/>
          <p:cNvGraphicFramePr>
            <a:graphicFrameLocks noGrp="1"/>
          </p:cNvGraphicFramePr>
          <p:nvPr>
            <p:extLst>
              <p:ext uri="{D42A27DB-BD31-4B8C-83A1-F6EECF244321}">
                <p14:modId xmlns:p14="http://schemas.microsoft.com/office/powerpoint/2010/main" val="188858038"/>
              </p:ext>
            </p:extLst>
          </p:nvPr>
        </p:nvGraphicFramePr>
        <p:xfrm>
          <a:off x="80432" y="1231900"/>
          <a:ext cx="12009968" cy="3049920"/>
        </p:xfrm>
        <a:graphic>
          <a:graphicData uri="http://schemas.openxmlformats.org/drawingml/2006/table">
            <a:tbl>
              <a:tblPr firstRow="1" bandRow="1">
                <a:effectLst/>
                <a:tableStyleId>{5C22544A-7EE6-4342-B048-85BDC9FD1C3A}</a:tableStyleId>
              </a:tblPr>
              <a:tblGrid>
                <a:gridCol w="3090666">
                  <a:extLst>
                    <a:ext uri="{9D8B030D-6E8A-4147-A177-3AD203B41FA5}">
                      <a16:colId xmlns:a16="http://schemas.microsoft.com/office/drawing/2014/main" val="3946344506"/>
                    </a:ext>
                  </a:extLst>
                </a:gridCol>
                <a:gridCol w="4213698">
                  <a:extLst>
                    <a:ext uri="{9D8B030D-6E8A-4147-A177-3AD203B41FA5}">
                      <a16:colId xmlns:a16="http://schemas.microsoft.com/office/drawing/2014/main" val="3055748046"/>
                    </a:ext>
                  </a:extLst>
                </a:gridCol>
                <a:gridCol w="4705604">
                  <a:extLst>
                    <a:ext uri="{9D8B030D-6E8A-4147-A177-3AD203B41FA5}">
                      <a16:colId xmlns:a16="http://schemas.microsoft.com/office/drawing/2014/main" val="2064662087"/>
                    </a:ext>
                  </a:extLst>
                </a:gridCol>
              </a:tblGrid>
              <a:tr h="0">
                <a:tc>
                  <a:txBody>
                    <a:bodyPr/>
                    <a:lstStyle/>
                    <a:p>
                      <a:r>
                        <a:rPr lang="en-GB" b="0" noProof="0" dirty="0">
                          <a:solidFill>
                            <a:schemeClr val="tx1"/>
                          </a:solidFill>
                          <a:latin typeface="Arial" panose="020B0604020202020204" pitchFamily="34" charset="0"/>
                          <a:cs typeface="Arial" panose="020B0604020202020204" pitchFamily="34" charset="0"/>
                        </a:rPr>
                        <a:t>Subject Area</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Key terms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My personal comment ;-)</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0353619"/>
                  </a:ext>
                </a:extLst>
              </a:tr>
              <a:tr h="468000">
                <a:tc>
                  <a:txBody>
                    <a:bodyPr/>
                    <a:lstStyle/>
                    <a:p>
                      <a:r>
                        <a:rPr lang="en-GB" noProof="0" dirty="0">
                          <a:latin typeface="Arial" panose="020B0604020202020204" pitchFamily="34" charset="0"/>
                          <a:cs typeface="Arial" panose="020B0604020202020204" pitchFamily="34" charset="0"/>
                        </a:rPr>
                        <a:t>Agronomy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Rotations.</a:t>
                      </a:r>
                      <a:r>
                        <a:rPr lang="en-GB" b="0" baseline="0" noProof="0" dirty="0">
                          <a:solidFill>
                            <a:schemeClr val="tx1"/>
                          </a:solidFill>
                          <a:latin typeface="Arial" panose="020B0604020202020204" pitchFamily="34" charset="0"/>
                          <a:cs typeface="Arial" panose="020B0604020202020204" pitchFamily="34" charset="0"/>
                        </a:rPr>
                        <a:t> Timing. Soil cultivation</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Improved</a:t>
                      </a:r>
                      <a:r>
                        <a:rPr lang="en-GB" b="0" baseline="0" noProof="0" dirty="0">
                          <a:solidFill>
                            <a:schemeClr val="tx1"/>
                          </a:solidFill>
                          <a:latin typeface="Arial" panose="020B0604020202020204" pitchFamily="34" charset="0"/>
                          <a:cs typeface="Arial" panose="020B0604020202020204" pitchFamily="34" charset="0"/>
                        </a:rPr>
                        <a:t> rotation increase sustainability</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20907852"/>
                  </a:ext>
                </a:extLst>
              </a:tr>
              <a:tr h="468000">
                <a:tc>
                  <a:txBody>
                    <a:bodyPr/>
                    <a:lstStyle/>
                    <a:p>
                      <a:r>
                        <a:rPr lang="en-GB" noProof="0" dirty="0">
                          <a:latin typeface="Arial" panose="020B0604020202020204" pitchFamily="34" charset="0"/>
                          <a:cs typeface="Arial" panose="020B0604020202020204" pitchFamily="34" charset="0"/>
                        </a:rPr>
                        <a:t>Agricultural Engineering</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Machines. Precision farming</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baseline="0" noProof="0" dirty="0">
                          <a:solidFill>
                            <a:schemeClr val="tx1"/>
                          </a:solidFill>
                          <a:latin typeface="Arial" panose="020B0604020202020204" pitchFamily="34" charset="0"/>
                          <a:cs typeface="Arial" panose="020B0604020202020204" pitchFamily="34" charset="0"/>
                        </a:rPr>
                        <a:t>Improved machinery lower CO</a:t>
                      </a:r>
                      <a:r>
                        <a:rPr lang="en-GB" b="0" baseline="-25000" noProof="0" dirty="0">
                          <a:solidFill>
                            <a:schemeClr val="tx1"/>
                          </a:solidFill>
                          <a:latin typeface="Arial" panose="020B0604020202020204" pitchFamily="34" charset="0"/>
                          <a:cs typeface="Arial" panose="020B0604020202020204" pitchFamily="34" charset="0"/>
                        </a:rPr>
                        <a:t>2</a:t>
                      </a:r>
                      <a:r>
                        <a:rPr lang="en-GB" b="0" baseline="0" noProof="0" dirty="0">
                          <a:solidFill>
                            <a:schemeClr val="tx1"/>
                          </a:solidFill>
                          <a:latin typeface="Arial" panose="020B0604020202020204" pitchFamily="34" charset="0"/>
                          <a:cs typeface="Arial" panose="020B0604020202020204" pitchFamily="34" charset="0"/>
                        </a:rPr>
                        <a:t> footprints</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0088221"/>
                  </a:ext>
                </a:extLst>
              </a:tr>
              <a:tr h="468000">
                <a:tc>
                  <a:txBody>
                    <a:bodyPr/>
                    <a:lstStyle/>
                    <a:p>
                      <a:r>
                        <a:rPr lang="en-GB" b="0" noProof="0" dirty="0">
                          <a:solidFill>
                            <a:schemeClr val="tx1"/>
                          </a:solidFill>
                          <a:latin typeface="Arial" panose="020B0604020202020204" pitchFamily="34" charset="0"/>
                          <a:cs typeface="Arial" panose="020B0604020202020204" pitchFamily="34" charset="0"/>
                        </a:rPr>
                        <a:t>Plant Nutrition</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Fertilizer,</a:t>
                      </a:r>
                      <a:r>
                        <a:rPr lang="en-GB" b="0" baseline="0" noProof="0" dirty="0">
                          <a:solidFill>
                            <a:schemeClr val="tx1"/>
                          </a:solidFill>
                          <a:latin typeface="Arial" panose="020B0604020202020204" pitchFamily="34" charset="0"/>
                          <a:cs typeface="Arial" panose="020B0604020202020204" pitchFamily="34" charset="0"/>
                        </a:rPr>
                        <a:t> N,P,K,S, others</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Mineral</a:t>
                      </a:r>
                      <a:r>
                        <a:rPr lang="en-GB" b="0" baseline="0" noProof="0" dirty="0">
                          <a:solidFill>
                            <a:schemeClr val="tx1"/>
                          </a:solidFill>
                          <a:latin typeface="Arial" panose="020B0604020202020204" pitchFamily="34" charset="0"/>
                          <a:cs typeface="Arial" panose="020B0604020202020204" pitchFamily="34" charset="0"/>
                        </a:rPr>
                        <a:t> N is energy-costly. </a:t>
                      </a:r>
                      <a:br>
                        <a:rPr lang="en-GB" b="0" baseline="0" noProof="0" dirty="0">
                          <a:solidFill>
                            <a:schemeClr val="tx1"/>
                          </a:solidFill>
                          <a:latin typeface="Arial" panose="020B0604020202020204" pitchFamily="34" charset="0"/>
                          <a:cs typeface="Arial" panose="020B0604020202020204" pitchFamily="34" charset="0"/>
                        </a:rPr>
                      </a:br>
                      <a:r>
                        <a:rPr lang="en-GB" b="0" baseline="0" noProof="0" dirty="0">
                          <a:solidFill>
                            <a:schemeClr val="tx1"/>
                          </a:solidFill>
                          <a:latin typeface="Arial" panose="020B0604020202020204" pitchFamily="34" charset="0"/>
                          <a:cs typeface="Arial" panose="020B0604020202020204" pitchFamily="34" charset="0"/>
                        </a:rPr>
                        <a:t>P is depletion of limited global resources.</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40835262"/>
                  </a:ext>
                </a:extLst>
              </a:tr>
              <a:tr h="468000">
                <a:tc>
                  <a:txBody>
                    <a:bodyPr/>
                    <a:lstStyle/>
                    <a:p>
                      <a:r>
                        <a:rPr lang="en-GB" b="0" noProof="0" dirty="0">
                          <a:solidFill>
                            <a:schemeClr val="tx1"/>
                          </a:solidFill>
                          <a:latin typeface="Arial" panose="020B0604020202020204" pitchFamily="34" charset="0"/>
                          <a:cs typeface="Arial" panose="020B0604020202020204" pitchFamily="34" charset="0"/>
                        </a:rPr>
                        <a:t>Phytopathology</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Pests, diseases, antagonists, pesticides</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Pesticides</a:t>
                      </a:r>
                      <a:r>
                        <a:rPr lang="en-GB" b="0" baseline="0" noProof="0" dirty="0">
                          <a:solidFill>
                            <a:schemeClr val="tx1"/>
                          </a:solidFill>
                          <a:latin typeface="Arial" panose="020B0604020202020204" pitchFamily="34" charset="0"/>
                          <a:cs typeface="Arial" panose="020B0604020202020204" pitchFamily="34" charset="0"/>
                        </a:rPr>
                        <a:t> are energy-costly and poisonous.</a:t>
                      </a:r>
                      <a:endParaRPr lang="en-GB" b="0" noProof="0" dirty="0">
                        <a:solidFill>
                          <a:schemeClr val="tx1"/>
                        </a:solidFill>
                        <a:latin typeface="Arial" panose="020B0604020202020204" pitchFamily="34" charset="0"/>
                        <a:cs typeface="Arial" panose="020B0604020202020204" pitchFamily="34" charset="0"/>
                      </a:endParaRP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0248032"/>
                  </a:ext>
                </a:extLst>
              </a:tr>
              <a:tr h="468000">
                <a:tc>
                  <a:txBody>
                    <a:bodyPr/>
                    <a:lstStyle/>
                    <a:p>
                      <a:r>
                        <a:rPr lang="en-GB" b="0" noProof="0" dirty="0">
                          <a:solidFill>
                            <a:srgbClr val="0000FF"/>
                          </a:solidFill>
                          <a:latin typeface="Arial" panose="020B0604020202020204" pitchFamily="34" charset="0"/>
                          <a:cs typeface="Arial" panose="020B0604020202020204" pitchFamily="34" charset="0"/>
                        </a:rPr>
                        <a:t>Plant Breeding</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Seed, genes, genetic improvement</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b="0" noProof="0" dirty="0">
                          <a:solidFill>
                            <a:schemeClr val="tx1"/>
                          </a:solidFill>
                          <a:latin typeface="Arial" panose="020B0604020202020204" pitchFamily="34" charset="0"/>
                          <a:cs typeface="Arial" panose="020B0604020202020204" pitchFamily="34" charset="0"/>
                        </a:rPr>
                        <a:t>Equipping seed with intelligence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extLst>
                  <a:ext uri="{0D108BD9-81ED-4DB2-BD59-A6C34878D82A}">
                    <a16:rowId xmlns:a16="http://schemas.microsoft.com/office/drawing/2014/main" val="1611120701"/>
                  </a:ext>
                </a:extLst>
              </a:tr>
            </a:tbl>
          </a:graphicData>
        </a:graphic>
      </p:graphicFrame>
      <p:sp>
        <p:nvSpPr>
          <p:cNvPr id="5" name="TextBox 4"/>
          <p:cNvSpPr txBox="1"/>
          <p:nvPr/>
        </p:nvSpPr>
        <p:spPr>
          <a:xfrm>
            <a:off x="80432" y="4610100"/>
            <a:ext cx="12009968" cy="1754326"/>
          </a:xfrm>
          <a:prstGeom prst="rect">
            <a:avLst/>
          </a:prstGeom>
          <a:solidFill>
            <a:schemeClr val="bg1"/>
          </a:solidFill>
          <a:ln>
            <a:noFill/>
          </a:ln>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Admittedly, my subjective view: </a:t>
            </a:r>
            <a:br>
              <a:rPr lang="en-GB" dirty="0">
                <a:solidFill>
                  <a:srgbClr val="0000FF"/>
                </a:solidFill>
                <a:latin typeface="Arial" panose="020B0604020202020204" pitchFamily="34" charset="0"/>
                <a:cs typeface="Arial" panose="020B0604020202020204" pitchFamily="34" charset="0"/>
              </a:rPr>
            </a:br>
            <a:r>
              <a:rPr lang="en-GB" dirty="0">
                <a:solidFill>
                  <a:srgbClr val="0000FF"/>
                </a:solidFill>
                <a:latin typeface="Arial" panose="020B0604020202020204" pitchFamily="34" charset="0"/>
                <a:cs typeface="Arial" panose="020B0604020202020204" pitchFamily="34" charset="0"/>
              </a:rPr>
              <a:t>Plant Breeding is great, because breeders endow seeds with intelligence. </a:t>
            </a:r>
          </a:p>
          <a:p>
            <a:r>
              <a:rPr lang="en-GB" dirty="0">
                <a:solidFill>
                  <a:srgbClr val="0000FF"/>
                </a:solidFill>
                <a:latin typeface="Arial" panose="020B0604020202020204" pitchFamily="34" charset="0"/>
                <a:cs typeface="Arial" panose="020B0604020202020204" pitchFamily="34" charset="0"/>
              </a:rPr>
              <a:t>With this, plant become able to make MORE and BETTER from the SAME. </a:t>
            </a:r>
          </a:p>
          <a:p>
            <a:r>
              <a:rPr lang="en-GB" dirty="0">
                <a:solidFill>
                  <a:srgbClr val="0000FF"/>
                </a:solidFill>
                <a:latin typeface="Arial" panose="020B0604020202020204" pitchFamily="34" charset="0"/>
                <a:cs typeface="Arial" panose="020B0604020202020204" pitchFamily="34" charset="0"/>
              </a:rPr>
              <a:t>From the same time, the same light, the same soil, temperature, wind, air, CO</a:t>
            </a:r>
            <a:r>
              <a:rPr lang="en-GB" baseline="-25000" dirty="0">
                <a:solidFill>
                  <a:srgbClr val="0000FF"/>
                </a:solidFill>
                <a:latin typeface="Arial" panose="020B0604020202020204" pitchFamily="34" charset="0"/>
                <a:cs typeface="Arial" panose="020B0604020202020204" pitchFamily="34" charset="0"/>
              </a:rPr>
              <a:t>2</a:t>
            </a:r>
            <a:r>
              <a:rPr lang="en-GB" dirty="0">
                <a:solidFill>
                  <a:srgbClr val="0000FF"/>
                </a:solidFill>
                <a:latin typeface="Arial" panose="020B0604020202020204" pitchFamily="34" charset="0"/>
                <a:cs typeface="Arial" panose="020B0604020202020204" pitchFamily="34" charset="0"/>
              </a:rPr>
              <a:t> et cetera</a:t>
            </a:r>
            <a:br>
              <a:rPr lang="en-GB" dirty="0">
                <a:solidFill>
                  <a:srgbClr val="0000FF"/>
                </a:solidFill>
                <a:latin typeface="Arial" panose="020B0604020202020204" pitchFamily="34" charset="0"/>
                <a:cs typeface="Arial" panose="020B0604020202020204" pitchFamily="34" charset="0"/>
              </a:rPr>
            </a:br>
            <a:r>
              <a:rPr lang="en-GB" dirty="0">
                <a:solidFill>
                  <a:srgbClr val="0000FF"/>
                </a:solidFill>
                <a:latin typeface="Arial" panose="020B0604020202020204" pitchFamily="34" charset="0"/>
                <a:cs typeface="Arial" panose="020B0604020202020204" pitchFamily="34" charset="0"/>
              </a:rPr>
              <a:t>Eventually even with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less</a:t>
            </a:r>
            <a:r>
              <a:rPr lang="en-GB" dirty="0">
                <a:solidFill>
                  <a:srgbClr val="0000FF"/>
                </a:solidFill>
                <a:latin typeface="Arial" panose="020B0604020202020204" pitchFamily="34" charset="0"/>
                <a:cs typeface="Arial" panose="020B0604020202020204" pitchFamily="34" charset="0"/>
              </a:rPr>
              <a:t> (irrigation, pesticide, ploughing etc.)</a:t>
            </a:r>
          </a:p>
          <a:p>
            <a:r>
              <a:rPr lang="en-GB" dirty="0">
                <a:solidFill>
                  <a:srgbClr val="0000FF"/>
                </a:solidFill>
                <a:latin typeface="Arial" panose="020B0604020202020204" pitchFamily="34" charset="0"/>
                <a:cs typeface="Arial" panose="020B0604020202020204" pitchFamily="34" charset="0"/>
              </a:rPr>
              <a:t>You can not do better to be organic, sustainable, resilient; can you?</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5101" y="4825683"/>
            <a:ext cx="1046162" cy="1046162"/>
          </a:xfrm>
          <a:prstGeom prst="rect">
            <a:avLst/>
          </a:prstGeom>
          <a:ln w="28575">
            <a:solidFill>
              <a:srgbClr val="0000FF"/>
            </a:solidFill>
          </a:ln>
          <a:effectLst>
            <a:outerShdw blurRad="50800" dist="38100" dir="2700000" algn="tl" rotWithShape="0">
              <a:prstClr val="black">
                <a:alpha val="40000"/>
              </a:prstClr>
            </a:outerShdw>
          </a:effectLst>
        </p:spPr>
      </p:pic>
      <p:sp>
        <p:nvSpPr>
          <p:cNvPr id="7"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18</a:t>
            </a:fld>
            <a:endParaRPr lang="en-US" dirty="0"/>
          </a:p>
        </p:txBody>
      </p:sp>
    </p:spTree>
    <p:extLst>
      <p:ext uri="{BB962C8B-B14F-4D97-AF65-F5344CB8AC3E}">
        <p14:creationId xmlns:p14="http://schemas.microsoft.com/office/powerpoint/2010/main" val="233807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713563" y="948268"/>
            <a:ext cx="4361538" cy="5790923"/>
            <a:chOff x="7713563" y="948268"/>
            <a:chExt cx="4361538" cy="5790923"/>
          </a:xfrm>
          <a:effectLst>
            <a:outerShdw blurRad="50800" dist="38100" dir="2700000" algn="tl" rotWithShape="0">
              <a:prstClr val="black">
                <a:alpha val="40000"/>
              </a:prstClr>
            </a:outerShdw>
          </a:effectLst>
        </p:grpSpPr>
        <p:pic>
          <p:nvPicPr>
            <p:cNvPr id="5" name="Picture 4"/>
            <p:cNvPicPr>
              <a:picLocks noChangeAspect="1"/>
            </p:cNvPicPr>
            <p:nvPr/>
          </p:nvPicPr>
          <p:blipFill>
            <a:blip r:embed="rId2"/>
            <a:stretch>
              <a:fillRect/>
            </a:stretch>
          </p:blipFill>
          <p:spPr>
            <a:xfrm>
              <a:off x="7713563" y="948268"/>
              <a:ext cx="4361537" cy="1367369"/>
            </a:xfrm>
            <a:prstGeom prst="rect">
              <a:avLst/>
            </a:prstGeom>
          </p:spPr>
        </p:pic>
        <p:pic>
          <p:nvPicPr>
            <p:cNvPr id="6" name="Picture 5"/>
            <p:cNvPicPr>
              <a:picLocks noChangeAspect="1"/>
            </p:cNvPicPr>
            <p:nvPr/>
          </p:nvPicPr>
          <p:blipFill>
            <a:blip r:embed="rId3"/>
            <a:stretch>
              <a:fillRect/>
            </a:stretch>
          </p:blipFill>
          <p:spPr>
            <a:xfrm>
              <a:off x="7980197" y="2316709"/>
              <a:ext cx="4094904" cy="3227865"/>
            </a:xfrm>
            <a:prstGeom prst="rect">
              <a:avLst/>
            </a:prstGeom>
          </p:spPr>
        </p:pic>
        <p:sp>
          <p:nvSpPr>
            <p:cNvPr id="7" name="Rectangle 6"/>
            <p:cNvSpPr/>
            <p:nvPr/>
          </p:nvSpPr>
          <p:spPr>
            <a:xfrm>
              <a:off x="7980196" y="1032931"/>
              <a:ext cx="4094904" cy="570626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72000" y="72000"/>
            <a:ext cx="1200310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Plant Breeding as human activity was always based on experience, on try-and-error.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It is meanwhile based on science. On evidence. On the power of learning.</a:t>
            </a:r>
          </a:p>
        </p:txBody>
      </p:sp>
      <p:sp>
        <p:nvSpPr>
          <p:cNvPr id="10"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19</a:t>
            </a:fld>
            <a:endParaRPr lang="en-US" dirty="0"/>
          </a:p>
        </p:txBody>
      </p:sp>
      <p:sp>
        <p:nvSpPr>
          <p:cNvPr id="11" name="TextBox 10">
            <a:extLst>
              <a:ext uri="{FF2B5EF4-FFF2-40B4-BE49-F238E27FC236}">
                <a16:creationId xmlns:a16="http://schemas.microsoft.com/office/drawing/2014/main" id="{F363D4EB-B039-45CB-AF8D-A71762D4879E}"/>
              </a:ext>
            </a:extLst>
          </p:cNvPr>
          <p:cNvSpPr txBox="1"/>
          <p:nvPr/>
        </p:nvSpPr>
        <p:spPr>
          <a:xfrm>
            <a:off x="8030635" y="5848648"/>
            <a:ext cx="2079030" cy="861774"/>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000" dirty="0">
                <a:latin typeface="Arial Narrow" panose="020B0606020202030204" pitchFamily="34" charset="0"/>
                <a:cs typeface="Arial" panose="020B0604020202020204" pitchFamily="34" charset="0"/>
              </a:rPr>
              <a:t>The copyright for images of books or logos and the like always belongs to the author or publisher or company, so please take strict note of this when handling them.</a:t>
            </a:r>
          </a:p>
        </p:txBody>
      </p:sp>
      <p:pic>
        <p:nvPicPr>
          <p:cNvPr id="3" name="Picture 2">
            <a:extLst>
              <a:ext uri="{FF2B5EF4-FFF2-40B4-BE49-F238E27FC236}">
                <a16:creationId xmlns:a16="http://schemas.microsoft.com/office/drawing/2014/main" id="{8BACDAC9-D6D7-42D1-B2EE-0211715B4ECB}"/>
              </a:ext>
            </a:extLst>
          </p:cNvPr>
          <p:cNvPicPr>
            <a:picLocks noChangeAspect="1"/>
          </p:cNvPicPr>
          <p:nvPr/>
        </p:nvPicPr>
        <p:blipFill>
          <a:blip r:embed="rId4"/>
          <a:stretch>
            <a:fillRect/>
          </a:stretch>
        </p:blipFill>
        <p:spPr>
          <a:xfrm>
            <a:off x="72000" y="983780"/>
            <a:ext cx="7832832" cy="5795493"/>
          </a:xfrm>
          <a:prstGeom prst="rect">
            <a:avLst/>
          </a:prstGeom>
        </p:spPr>
      </p:pic>
    </p:spTree>
    <p:extLst>
      <p:ext uri="{BB962C8B-B14F-4D97-AF65-F5344CB8AC3E}">
        <p14:creationId xmlns:p14="http://schemas.microsoft.com/office/powerpoint/2010/main" val="42475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72000" y="36000"/>
            <a:ext cx="12026833" cy="4678204"/>
          </a:xfrm>
          <a:prstGeom prst="rect">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a:spcBef>
                <a:spcPct val="50000"/>
              </a:spcBef>
            </a:pPr>
            <a:r>
              <a:rPr lang="en-GB" altLang="de-DE" sz="3200" dirty="0">
                <a:latin typeface="Arial" panose="020B0604020202020204" pitchFamily="34" charset="0"/>
                <a:cs typeface="Arial" panose="020B0604020202020204" pitchFamily="34" charset="0"/>
              </a:rPr>
              <a:t>Sequential Number: #1 </a:t>
            </a:r>
            <a:br>
              <a:rPr lang="en-GB" altLang="de-DE" sz="3200" dirty="0">
                <a:latin typeface="Arial" panose="020B0604020202020204" pitchFamily="34" charset="0"/>
                <a:cs typeface="Arial" panose="020B0604020202020204" pitchFamily="34" charset="0"/>
              </a:rPr>
            </a:br>
            <a:r>
              <a:rPr lang="en-GB" altLang="de-DE" sz="3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UNPLAB-INTRO_Ch-1</a:t>
            </a:r>
          </a:p>
          <a:p>
            <a:endParaRPr lang="en-GB" altLang="de-DE"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I am Wolfgang Link. From 1995 on for several decades I taught Plant Breeding at Georg-August University Göttingen, Germany (ww.uni-goettingen.de/de/48115.html).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UNPLAB</a:t>
            </a:r>
            <a:r>
              <a:rPr lang="en-GB" altLang="de-DE" dirty="0">
                <a:latin typeface="Arial" panose="020B0604020202020204" pitchFamily="34" charset="0"/>
                <a:cs typeface="Arial" panose="020B0604020202020204" pitchFamily="34" charset="0"/>
              </a:rPr>
              <a:t> means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Un</a:t>
            </a:r>
            <a:r>
              <a:rPr lang="en-GB" altLang="de-DE" dirty="0">
                <a:latin typeface="Arial" panose="020B0604020202020204" pitchFamily="34" charset="0"/>
                <a:cs typeface="Arial" panose="020B0604020202020204" pitchFamily="34" charset="0"/>
              </a:rPr>
              <a:t>derstand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Pla</a:t>
            </a:r>
            <a:r>
              <a:rPr lang="en-GB" altLang="de-DE" dirty="0">
                <a:latin typeface="Arial" panose="020B0604020202020204" pitchFamily="34" charset="0"/>
                <a:cs typeface="Arial" panose="020B0604020202020204" pitchFamily="34" charset="0"/>
              </a:rPr>
              <a:t>nt </a:t>
            </a:r>
            <a:r>
              <a:rPr lang="en-GB" alt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r>
              <a:rPr lang="en-GB" altLang="de-DE" dirty="0">
                <a:latin typeface="Arial" panose="020B0604020202020204" pitchFamily="34" charset="0"/>
                <a:cs typeface="Arial" panose="020B0604020202020204" pitchFamily="34" charset="0"/>
              </a:rPr>
              <a:t>reeding’. If you find mistakes (you will, although I try hard to avoid them), please tell me so. I you find this </a:t>
            </a:r>
            <a:r>
              <a:rPr lang="en-GB" altLang="de-DE" dirty="0" err="1">
                <a:latin typeface="Arial" panose="020B0604020202020204" pitchFamily="34" charset="0"/>
                <a:cs typeface="Arial" panose="020B0604020202020204" pitchFamily="34" charset="0"/>
              </a:rPr>
              <a:t>œvre</a:t>
            </a:r>
            <a:r>
              <a:rPr lang="en-GB" altLang="de-DE" dirty="0">
                <a:latin typeface="Arial" panose="020B0604020202020204" pitchFamily="34" charset="0"/>
                <a:cs typeface="Arial" panose="020B0604020202020204" pitchFamily="34" charset="0"/>
              </a:rPr>
              <a:t> useful, tell others to use it as well. I personally am completely in favour of this material being free for use in whatever way, but everyone must know for themselves how to deal with copyright and the like. I have tried hard to quote everything correctly, but of course a 100% guarantee is literally impossible. I have no financial intentions or dependencies or anything like that, I was and am completely free in what I write. Anyone who is toying with the idea of harming me with or because of this work should put these thoughts away. I am not prepared for trouble in my advanced age. If someone unexpectedly tries it, well, you'll find out that it doesn't make you happy.</a:t>
            </a:r>
          </a:p>
          <a:p>
            <a:endParaRPr lang="en-GB" altLang="de-DE" dirty="0">
              <a:latin typeface="Arial" panose="020B0604020202020204" pitchFamily="34" charset="0"/>
              <a:cs typeface="Arial" panose="020B0604020202020204" pitchFamily="34" charset="0"/>
            </a:endParaRPr>
          </a:p>
          <a:p>
            <a:r>
              <a:rPr lang="en-GB" altLang="de-DE" dirty="0">
                <a:latin typeface="Arial" panose="020B0604020202020204" pitchFamily="34" charset="0"/>
                <a:cs typeface="Arial" panose="020B0604020202020204" pitchFamily="34" charset="0"/>
              </a:rPr>
              <a:t>I have gladly and with commitment put the sum and essence of my teaching into this form; to make the field of Plant Breeding accessible to learners and experts – yet in my own way. I hope it helps; one or the other.</a:t>
            </a:r>
          </a:p>
        </p:txBody>
      </p:sp>
      <p:sp>
        <p:nvSpPr>
          <p:cNvPr id="4" name="Textfeld 5"/>
          <p:cNvSpPr txBox="1"/>
          <p:nvPr/>
        </p:nvSpPr>
        <p:spPr>
          <a:xfrm>
            <a:off x="11630100" y="6346567"/>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2</a:t>
            </a:fld>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5912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76741" y="116609"/>
            <a:ext cx="271463" cy="271463"/>
          </a:xfrm>
          <a:prstGeom prst="rect">
            <a:avLst/>
          </a:prstGeom>
        </p:spPr>
      </p:pic>
      <p:sp>
        <p:nvSpPr>
          <p:cNvPr id="2" name="TextBox 1"/>
          <p:cNvSpPr txBox="1"/>
          <p:nvPr/>
        </p:nvSpPr>
        <p:spPr>
          <a:xfrm>
            <a:off x="41564" y="116609"/>
            <a:ext cx="12003423" cy="156966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Evolution and Domestication are not myths but historical events.</a:t>
            </a:r>
            <a:br>
              <a:rPr lang="en-GB" sz="24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They are ongoing processes; while the claims of Intelligent-Designers and hard-core Christians et al. about the origin of today's biodiversity are not based on evidence. In the same way the Germanic </a:t>
            </a:r>
            <a:r>
              <a:rPr lang="en-GB" dirty="0" err="1">
                <a:latin typeface="Arial" panose="020B0604020202020204" pitchFamily="34" charset="0"/>
                <a:cs typeface="Arial" panose="020B0604020202020204" pitchFamily="34" charset="0"/>
              </a:rPr>
              <a:t>Norns</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Skuld</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Verdanda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Urd</a:t>
            </a:r>
            <a:r>
              <a:rPr lang="en-GB" dirty="0">
                <a:latin typeface="Arial" panose="020B0604020202020204" pitchFamily="34" charset="0"/>
                <a:cs typeface="Arial" panose="020B0604020202020204" pitchFamily="34" charset="0"/>
              </a:rPr>
              <a:t>) who are sitting at the World Ash ‘</a:t>
            </a:r>
            <a:r>
              <a:rPr lang="en-GB" dirty="0" err="1">
                <a:latin typeface="Arial" panose="020B0604020202020204" pitchFamily="34" charset="0"/>
                <a:cs typeface="Arial" panose="020B0604020202020204" pitchFamily="34" charset="0"/>
              </a:rPr>
              <a:t>Ygdrasil</a:t>
            </a:r>
            <a:r>
              <a:rPr lang="en-GB" dirty="0">
                <a:latin typeface="Arial" panose="020B0604020202020204" pitchFamily="34" charset="0"/>
                <a:cs typeface="Arial" panose="020B0604020202020204" pitchFamily="34" charset="0"/>
              </a:rPr>
              <a:t>’ are not reports about the true world. Just like ‘</a:t>
            </a:r>
            <a:r>
              <a:rPr lang="en-GB" dirty="0" err="1">
                <a:latin typeface="Arial" panose="020B0604020202020204" pitchFamily="34" charset="0"/>
                <a:cs typeface="Arial" panose="020B0604020202020204" pitchFamily="34" charset="0"/>
              </a:rPr>
              <a:t>Ents</a:t>
            </a:r>
            <a:r>
              <a:rPr lang="en-GB" dirty="0">
                <a:latin typeface="Arial" panose="020B0604020202020204" pitchFamily="34" charset="0"/>
                <a:cs typeface="Arial" panose="020B0604020202020204" pitchFamily="34" charset="0"/>
              </a:rPr>
              <a:t>’, ‘Elves’, ‘Dwarves’, ‘Hobbits’ are not real. I would not call them for help in case of an accident. ISBN: 978-0-593-06173-2</a:t>
            </a:r>
          </a:p>
        </p:txBody>
      </p:sp>
      <p:grpSp>
        <p:nvGrpSpPr>
          <p:cNvPr id="5" name="Group 4"/>
          <p:cNvGrpSpPr/>
          <p:nvPr/>
        </p:nvGrpSpPr>
        <p:grpSpPr>
          <a:xfrm>
            <a:off x="78510" y="1939925"/>
            <a:ext cx="7200000" cy="4824858"/>
            <a:chOff x="78510" y="1939925"/>
            <a:chExt cx="7200000" cy="4824858"/>
          </a:xfrm>
          <a:effectLst>
            <a:outerShdw blurRad="50800" dist="38100" dir="2700000" algn="tl" rotWithShape="0">
              <a:prstClr val="black">
                <a:alpha val="40000"/>
              </a:prstClr>
            </a:outerShdw>
          </a:effectLst>
        </p:grpSpPr>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510" y="1939925"/>
              <a:ext cx="7200000" cy="4824858"/>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1678" y="1939925"/>
              <a:ext cx="636832" cy="666750"/>
            </a:xfrm>
            <a:prstGeom prst="rect">
              <a:avLst/>
            </a:prstGeom>
          </p:spPr>
        </p:pic>
      </p:grpSp>
      <p:sp>
        <p:nvSpPr>
          <p:cNvPr id="6" name="TextBox 5"/>
          <p:cNvSpPr txBox="1"/>
          <p:nvPr/>
        </p:nvSpPr>
        <p:spPr>
          <a:xfrm>
            <a:off x="5989017" y="6395451"/>
            <a:ext cx="605597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r"/>
            <a:r>
              <a:rPr lang="en-GB" dirty="0">
                <a:latin typeface="Arial" panose="020B0604020202020204" pitchFamily="34" charset="0"/>
                <a:cs typeface="Arial" panose="020B0604020202020204" pitchFamily="34" charset="0"/>
              </a:rPr>
              <a:t>www.scientificamerican.com/article/how-wolf-became-dog</a:t>
            </a:r>
          </a:p>
        </p:txBody>
      </p:sp>
      <p:pic>
        <p:nvPicPr>
          <p:cNvPr id="7" name="Picture 6"/>
          <p:cNvPicPr>
            <a:picLocks noChangeAspect="1"/>
          </p:cNvPicPr>
          <p:nvPr/>
        </p:nvPicPr>
        <p:blipFill>
          <a:blip r:embed="rId7"/>
          <a:stretch>
            <a:fillRect/>
          </a:stretch>
        </p:blipFill>
        <p:spPr>
          <a:xfrm>
            <a:off x="7327311" y="4783585"/>
            <a:ext cx="4717676" cy="1523634"/>
          </a:xfrm>
          <a:prstGeom prst="rect">
            <a:avLst/>
          </a:prstGeom>
          <a:solidFill>
            <a:schemeClr val="bg1"/>
          </a:solidFill>
          <a:effectLst>
            <a:outerShdw blurRad="50800" dist="38100" dir="2700000" algn="tl" rotWithShape="0">
              <a:prstClr val="black">
                <a:alpha val="40000"/>
              </a:prstClr>
            </a:outerShdw>
          </a:effectLst>
        </p:spPr>
      </p:pic>
      <p:sp>
        <p:nvSpPr>
          <p:cNvPr id="8" name="TextBox 7"/>
          <p:cNvSpPr txBox="1"/>
          <p:nvPr/>
        </p:nvSpPr>
        <p:spPr>
          <a:xfrm>
            <a:off x="7429500" y="1900766"/>
            <a:ext cx="4615487" cy="1477328"/>
          </a:xfrm>
          <a:prstGeom prst="rect">
            <a:avLst/>
          </a:prstGeom>
          <a:solidFill>
            <a:schemeClr val="bg1"/>
          </a:solidFill>
          <a:effectLst>
            <a:outerShdw blurRad="50800" dist="38100" dir="2700000" algn="tl" rotWithShape="0">
              <a:srgbClr val="0000FF">
                <a:alpha val="40000"/>
              </a:srgbClr>
            </a:outerShdw>
          </a:effectLst>
        </p:spPr>
        <p:txBody>
          <a:bodyPr wrap="square" rtlCol="0">
            <a:spAutoFit/>
          </a:bodyPr>
          <a:lstStyle/>
          <a:p>
            <a:r>
              <a:rPr lang="en-GB" dirty="0">
                <a:latin typeface="Arial" panose="020B0604020202020204" pitchFamily="34" charset="0"/>
                <a:cs typeface="Arial" panose="020B0604020202020204" pitchFamily="34" charset="0"/>
              </a:rPr>
              <a:t>Just like </a:t>
            </a:r>
            <a:r>
              <a:rPr lang="en-GB" dirty="0">
                <a:solidFill>
                  <a:srgbClr val="0000FF"/>
                </a:solidFill>
                <a:latin typeface="Arial" panose="020B0604020202020204" pitchFamily="34" charset="0"/>
                <a:cs typeface="Arial" panose="020B0604020202020204" pitchFamily="34" charset="0"/>
              </a:rPr>
              <a:t>Evolution</a:t>
            </a:r>
            <a:r>
              <a:rPr lang="en-GB" dirty="0">
                <a:latin typeface="Arial" panose="020B0604020202020204" pitchFamily="34" charset="0"/>
                <a:cs typeface="Arial" panose="020B0604020202020204" pitchFamily="34" charset="0"/>
              </a:rPr>
              <a:t> and </a:t>
            </a:r>
            <a:r>
              <a:rPr lang="en-GB" dirty="0">
                <a:solidFill>
                  <a:srgbClr val="0000FF"/>
                </a:solidFill>
                <a:latin typeface="Arial" panose="020B0604020202020204" pitchFamily="34" charset="0"/>
                <a:cs typeface="Arial" panose="020B0604020202020204" pitchFamily="34" charset="0"/>
              </a:rPr>
              <a:t>Domestication</a:t>
            </a:r>
            <a:r>
              <a:rPr lang="en-GB" dirty="0">
                <a:latin typeface="Arial" panose="020B0604020202020204" pitchFamily="34" charset="0"/>
                <a:cs typeface="Arial" panose="020B0604020202020204" pitchFamily="34" charset="0"/>
              </a:rPr>
              <a:t>, </a:t>
            </a:r>
            <a:r>
              <a:rPr lang="en-GB" dirty="0">
                <a:solidFill>
                  <a:srgbClr val="0000FF"/>
                </a:solidFill>
                <a:latin typeface="Arial" panose="020B0604020202020204" pitchFamily="34" charset="0"/>
                <a:cs typeface="Arial" panose="020B0604020202020204" pitchFamily="34" charset="0"/>
              </a:rPr>
              <a:t>Breeding</a:t>
            </a:r>
            <a:r>
              <a:rPr lang="en-GB" dirty="0">
                <a:latin typeface="Arial" panose="020B0604020202020204" pitchFamily="34" charset="0"/>
                <a:cs typeface="Arial" panose="020B0604020202020204" pitchFamily="34" charset="0"/>
              </a:rPr>
              <a:t> is only understandable if we follow the evidence-based approach. For this, we employ ‚</a:t>
            </a:r>
            <a:r>
              <a:rPr lang="en-GB"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Science as a Way of Knowing</a:t>
            </a:r>
            <a:r>
              <a:rPr lang="en-GB" dirty="0">
                <a:latin typeface="Arial" panose="020B0604020202020204" pitchFamily="34" charset="0"/>
                <a:cs typeface="Arial" panose="020B0604020202020204" pitchFamily="34" charset="0"/>
              </a:rPr>
              <a:t>‘.  ISBN 9780674794825</a:t>
            </a:r>
          </a:p>
        </p:txBody>
      </p:sp>
      <p:sp>
        <p:nvSpPr>
          <p:cNvPr id="9" name="TextBox 8"/>
          <p:cNvSpPr txBox="1"/>
          <p:nvPr/>
        </p:nvSpPr>
        <p:spPr>
          <a:xfrm>
            <a:off x="7581900" y="3623733"/>
            <a:ext cx="4114800"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Here I would like to argue against superstition and esotericism gaining the upper hand in the work on crop improvement</a:t>
            </a:r>
          </a:p>
        </p:txBody>
      </p:sp>
      <p:sp>
        <p:nvSpPr>
          <p:cNvPr id="12" name="Textfeld 5"/>
          <p:cNvSpPr txBox="1"/>
          <p:nvPr/>
        </p:nvSpPr>
        <p:spPr>
          <a:xfrm>
            <a:off x="11368292" y="453414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GB" smtClean="0"/>
              <a:pPr algn="ctr"/>
              <a:t>20</a:t>
            </a:fld>
            <a:endParaRPr lang="en-GB" dirty="0"/>
          </a:p>
        </p:txBody>
      </p:sp>
      <p:sp>
        <p:nvSpPr>
          <p:cNvPr id="13" name="TextBox 12"/>
          <p:cNvSpPr txBox="1"/>
          <p:nvPr/>
        </p:nvSpPr>
        <p:spPr>
          <a:xfrm>
            <a:off x="1529712" y="1836230"/>
            <a:ext cx="3933662"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Compare, for instance, size of eyes</a:t>
            </a:r>
          </a:p>
        </p:txBody>
      </p:sp>
    </p:spTree>
    <p:extLst>
      <p:ext uri="{BB962C8B-B14F-4D97-AF65-F5344CB8AC3E}">
        <p14:creationId xmlns:p14="http://schemas.microsoft.com/office/powerpoint/2010/main" val="342422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C5F297-6AAC-47A9-88A9-DEA7BC8BB3FE}"/>
              </a:ext>
            </a:extLst>
          </p:cNvPr>
          <p:cNvPicPr>
            <a:picLocks noChangeAspect="1"/>
          </p:cNvPicPr>
          <p:nvPr/>
        </p:nvPicPr>
        <p:blipFill>
          <a:blip r:embed="rId2"/>
          <a:stretch>
            <a:fillRect/>
          </a:stretch>
        </p:blipFill>
        <p:spPr>
          <a:xfrm>
            <a:off x="35165" y="0"/>
            <a:ext cx="12121669" cy="6858000"/>
          </a:xfrm>
          <a:prstGeom prst="rect">
            <a:avLst/>
          </a:prstGeom>
        </p:spPr>
      </p:pic>
      <p:sp>
        <p:nvSpPr>
          <p:cNvPr id="4" name="Textfeld 5">
            <a:extLst>
              <a:ext uri="{FF2B5EF4-FFF2-40B4-BE49-F238E27FC236}">
                <a16:creationId xmlns:a16="http://schemas.microsoft.com/office/drawing/2014/main" id="{B8F07CE8-86E2-417E-9615-E788BCB1D554}"/>
              </a:ext>
            </a:extLst>
          </p:cNvPr>
          <p:cNvSpPr txBox="1"/>
          <p:nvPr/>
        </p:nvSpPr>
        <p:spPr>
          <a:xfrm>
            <a:off x="11310587" y="6238662"/>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GB" smtClean="0"/>
              <a:pPr algn="ctr"/>
              <a:t>21</a:t>
            </a:fld>
            <a:endParaRPr lang="en-GB" dirty="0"/>
          </a:p>
        </p:txBody>
      </p:sp>
    </p:spTree>
    <p:extLst>
      <p:ext uri="{BB962C8B-B14F-4D97-AF65-F5344CB8AC3E}">
        <p14:creationId xmlns:p14="http://schemas.microsoft.com/office/powerpoint/2010/main" val="249203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2B0715-D655-404A-9B36-251409DC25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81252" y="1803970"/>
            <a:ext cx="3587093" cy="4924915"/>
          </a:xfrm>
          <a:prstGeom prst="rect">
            <a:avLst/>
          </a:prstGeom>
        </p:spPr>
      </p:pic>
      <p:pic>
        <p:nvPicPr>
          <p:cNvPr id="2" name="Picture 1"/>
          <p:cNvPicPr>
            <a:picLocks noChangeAspect="1"/>
          </p:cNvPicPr>
          <p:nvPr/>
        </p:nvPicPr>
        <p:blipFill>
          <a:blip r:embed="rId3"/>
          <a:stretch>
            <a:fillRect/>
          </a:stretch>
        </p:blipFill>
        <p:spPr>
          <a:xfrm>
            <a:off x="93950" y="1282844"/>
            <a:ext cx="7538525" cy="5400000"/>
          </a:xfrm>
          <a:prstGeom prst="rect">
            <a:avLst/>
          </a:prstGeom>
        </p:spPr>
      </p:pic>
      <p:sp>
        <p:nvSpPr>
          <p:cNvPr id="7" name="Rectangle 6"/>
          <p:cNvSpPr/>
          <p:nvPr/>
        </p:nvSpPr>
        <p:spPr>
          <a:xfrm>
            <a:off x="0" y="1554855"/>
            <a:ext cx="7198242" cy="454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Box 2"/>
          <p:cNvSpPr txBox="1"/>
          <p:nvPr/>
        </p:nvSpPr>
        <p:spPr>
          <a:xfrm>
            <a:off x="64922" y="71622"/>
            <a:ext cx="12003423"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Yield and thus production of arable crops increased steadily. Agronomic improvements (including </a:t>
            </a:r>
            <a:r>
              <a:rPr lang="en-GB" sz="2400" dirty="0">
                <a:solidFill>
                  <a:srgbClr val="0000FF"/>
                </a:solidFill>
                <a:latin typeface="Arial" panose="020B0604020202020204" pitchFamily="34" charset="0"/>
                <a:cs typeface="Arial" panose="020B0604020202020204" pitchFamily="34" charset="0"/>
              </a:rPr>
              <a:t>Breeding</a:t>
            </a:r>
            <a:r>
              <a:rPr lang="en-GB" sz="2400" dirty="0">
                <a:latin typeface="Arial" panose="020B0604020202020204" pitchFamily="34" charset="0"/>
                <a:cs typeface="Arial" panose="020B0604020202020204" pitchFamily="34" charset="0"/>
              </a:rPr>
              <a:t>) were large. This contributed to prevent hunger for most of us in the last decades, in spite of population growth. </a:t>
            </a:r>
          </a:p>
        </p:txBody>
      </p:sp>
      <p:sp>
        <p:nvSpPr>
          <p:cNvPr id="4" name="TextBox 3"/>
          <p:cNvSpPr txBox="1"/>
          <p:nvPr/>
        </p:nvSpPr>
        <p:spPr>
          <a:xfrm>
            <a:off x="7500194" y="1370189"/>
            <a:ext cx="4568151"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How much longer can this possibly go on ?</a:t>
            </a:r>
          </a:p>
        </p:txBody>
      </p:sp>
      <p:sp>
        <p:nvSpPr>
          <p:cNvPr id="5" name="TextBox 4"/>
          <p:cNvSpPr txBox="1"/>
          <p:nvPr/>
        </p:nvSpPr>
        <p:spPr>
          <a:xfrm>
            <a:off x="93950" y="1370189"/>
            <a:ext cx="68672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Change in global cereal production, relative to status of 1961.  </a:t>
            </a:r>
          </a:p>
        </p:txBody>
      </p:sp>
      <p:pic>
        <p:nvPicPr>
          <p:cNvPr id="6" name="Picture 5"/>
          <p:cNvPicPr>
            <a:picLocks noChangeAspect="1"/>
          </p:cNvPicPr>
          <p:nvPr/>
        </p:nvPicPr>
        <p:blipFill>
          <a:blip r:embed="rId4"/>
          <a:stretch>
            <a:fillRect/>
          </a:stretch>
        </p:blipFill>
        <p:spPr>
          <a:xfrm>
            <a:off x="938655" y="1924187"/>
            <a:ext cx="1819275" cy="1162050"/>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209135" y="6359553"/>
            <a:ext cx="68672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OurWorldinData.org/crop-yields CC BY</a:t>
            </a:r>
          </a:p>
        </p:txBody>
      </p:sp>
      <p:sp>
        <p:nvSpPr>
          <p:cNvPr id="10" name="TextBox 9"/>
          <p:cNvSpPr txBox="1"/>
          <p:nvPr/>
        </p:nvSpPr>
        <p:spPr>
          <a:xfrm>
            <a:off x="6339473" y="2041405"/>
            <a:ext cx="204961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r"/>
            <a:r>
              <a:rPr lang="en-GB" dirty="0">
                <a:solidFill>
                  <a:srgbClr val="996633"/>
                </a:solidFill>
                <a:latin typeface="Arial" panose="020B0604020202020204" pitchFamily="34" charset="0"/>
                <a:cs typeface="Arial" panose="020B0604020202020204" pitchFamily="34" charset="0"/>
              </a:rPr>
              <a:t>Cereal production</a:t>
            </a:r>
          </a:p>
        </p:txBody>
      </p:sp>
      <p:sp>
        <p:nvSpPr>
          <p:cNvPr id="11" name="TextBox 10"/>
          <p:cNvSpPr txBox="1"/>
          <p:nvPr/>
        </p:nvSpPr>
        <p:spPr>
          <a:xfrm>
            <a:off x="6339472" y="2606296"/>
            <a:ext cx="149672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006666"/>
                </a:solidFill>
                <a:latin typeface="Arial" panose="020B0604020202020204" pitchFamily="34" charset="0"/>
                <a:cs typeface="Arial" panose="020B0604020202020204" pitchFamily="34" charset="0"/>
              </a:rPr>
              <a:t>Cereal yield</a:t>
            </a:r>
          </a:p>
        </p:txBody>
      </p:sp>
      <p:sp>
        <p:nvSpPr>
          <p:cNvPr id="12" name="TextBox 11"/>
          <p:cNvSpPr txBox="1"/>
          <p:nvPr/>
        </p:nvSpPr>
        <p:spPr>
          <a:xfrm>
            <a:off x="6339472" y="3355853"/>
            <a:ext cx="1293003"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7030A0"/>
                </a:solidFill>
                <a:latin typeface="Arial" panose="020B0604020202020204" pitchFamily="34" charset="0"/>
                <a:cs typeface="Arial" panose="020B0604020202020204" pitchFamily="34" charset="0"/>
              </a:rPr>
              <a:t>Population</a:t>
            </a:r>
          </a:p>
        </p:txBody>
      </p:sp>
      <p:sp>
        <p:nvSpPr>
          <p:cNvPr id="13" name="TextBox 12"/>
          <p:cNvSpPr txBox="1"/>
          <p:nvPr/>
        </p:nvSpPr>
        <p:spPr>
          <a:xfrm>
            <a:off x="6339472" y="5499387"/>
            <a:ext cx="351159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Land used for cereal production</a:t>
            </a:r>
          </a:p>
        </p:txBody>
      </p:sp>
      <p:sp>
        <p:nvSpPr>
          <p:cNvPr id="15"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22</a:t>
            </a:fld>
            <a:endParaRPr lang="en-US" dirty="0"/>
          </a:p>
        </p:txBody>
      </p:sp>
      <p:sp>
        <p:nvSpPr>
          <p:cNvPr id="17" name="TextBox 16">
            <a:extLst>
              <a:ext uri="{FF2B5EF4-FFF2-40B4-BE49-F238E27FC236}">
                <a16:creationId xmlns:a16="http://schemas.microsoft.com/office/drawing/2014/main" id="{8A8B64B0-A3AD-4D6F-A2CE-BBA295784C8A}"/>
              </a:ext>
            </a:extLst>
          </p:cNvPr>
          <p:cNvSpPr txBox="1"/>
          <p:nvPr/>
        </p:nvSpPr>
        <p:spPr>
          <a:xfrm>
            <a:off x="8516764" y="6329779"/>
            <a:ext cx="136981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wlink</a:t>
            </a:r>
            <a:endParaRPr lang="en-GB"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7956685-AA71-4D95-93A7-53ABD5E197E9}"/>
              </a:ext>
            </a:extLst>
          </p:cNvPr>
          <p:cNvSpPr txBox="1"/>
          <p:nvPr/>
        </p:nvSpPr>
        <p:spPr>
          <a:xfrm>
            <a:off x="5366766" y="6374263"/>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17954710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95" y="69112"/>
            <a:ext cx="1200415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How much of ’Save the World’ may come from increasing agronomic yields per area?   http://www.kingcorn.org/news/timeless/YieldTrends.html</a:t>
            </a:r>
          </a:p>
        </p:txBody>
      </p:sp>
      <p:sp>
        <p:nvSpPr>
          <p:cNvPr id="4" name="TextBox 3"/>
          <p:cNvSpPr txBox="1"/>
          <p:nvPr/>
        </p:nvSpPr>
        <p:spPr>
          <a:xfrm>
            <a:off x="10210800" y="974536"/>
            <a:ext cx="1857153" cy="1754326"/>
          </a:xfrm>
          <a:prstGeom prst="rect">
            <a:avLst/>
          </a:prstGeom>
          <a:solidFill>
            <a:schemeClr val="bg1"/>
          </a:solidFill>
          <a:effectLst>
            <a:outerShdw blurRad="50800" dist="38100" dir="2700000" algn="tl" rotWithShape="0">
              <a:srgbClr val="7030A0">
                <a:alpha val="40000"/>
              </a:srgbClr>
            </a:outerShdw>
          </a:effectLst>
        </p:spPr>
        <p:txBody>
          <a:bodyPr wrap="square" rtlCol="0">
            <a:spAutoFit/>
          </a:bodyPr>
          <a:lstStyle/>
          <a:p>
            <a:r>
              <a:rPr lang="en-GB" dirty="0">
                <a:latin typeface="Arial" panose="020B0604020202020204" pitchFamily="34" charset="0"/>
                <a:cs typeface="Arial" panose="020B0604020202020204" pitchFamily="34" charset="0"/>
              </a:rPr>
              <a:t>1996-today: Single cross hybrids with GMO traits (herbicide &amp;  in-sect resistance) </a:t>
            </a:r>
          </a:p>
        </p:txBody>
      </p:sp>
      <p:grpSp>
        <p:nvGrpSpPr>
          <p:cNvPr id="17" name="Group 16"/>
          <p:cNvGrpSpPr/>
          <p:nvPr/>
        </p:nvGrpSpPr>
        <p:grpSpPr>
          <a:xfrm>
            <a:off x="63795" y="974536"/>
            <a:ext cx="10058400" cy="5662295"/>
            <a:chOff x="63795" y="974536"/>
            <a:chExt cx="10058400" cy="5662295"/>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95" y="974536"/>
              <a:ext cx="10058400" cy="5662295"/>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8213651" y="3147240"/>
              <a:ext cx="1611916" cy="738664"/>
            </a:xfrm>
            <a:prstGeom prst="rect">
              <a:avLst/>
            </a:prstGeom>
            <a:noFill/>
            <a:ln w="19050">
              <a:solidFill>
                <a:srgbClr val="C00000"/>
              </a:solidFill>
            </a:ln>
            <a:effectLst/>
          </p:spPr>
          <p:txBody>
            <a:bodyPr wrap="square" rtlCol="0">
              <a:spAutoFit/>
            </a:bodyPr>
            <a:lstStyle/>
            <a:p>
              <a:endParaRPr lang="de-DE" sz="600" dirty="0">
                <a:latin typeface="Arial" panose="020B0604020202020204" pitchFamily="34" charset="0"/>
                <a:cs typeface="Arial" panose="020B0604020202020204" pitchFamily="34" charset="0"/>
              </a:endParaRPr>
            </a:p>
            <a:p>
              <a:r>
                <a:rPr lang="de-DE" dirty="0" err="1">
                  <a:latin typeface="Arial" panose="020B0604020202020204" pitchFamily="34" charset="0"/>
                  <a:cs typeface="Arial" panose="020B0604020202020204" pitchFamily="34" charset="0"/>
                </a:rPr>
                <a:t>Very</a:t>
              </a:r>
              <a:r>
                <a:rPr lang="de-DE" dirty="0">
                  <a:latin typeface="Arial" panose="020B0604020202020204" pitchFamily="34" charset="0"/>
                  <a:cs typeface="Arial" panose="020B0604020202020204" pitchFamily="34" charset="0"/>
                </a:rPr>
                <a:t> dry </a:t>
              </a:r>
              <a:r>
                <a:rPr lang="de-DE" dirty="0" err="1">
                  <a:latin typeface="Arial" panose="020B0604020202020204" pitchFamily="34" charset="0"/>
                  <a:cs typeface="Arial" panose="020B0604020202020204" pitchFamily="34" charset="0"/>
                </a:rPr>
                <a:t>season</a:t>
              </a:r>
              <a:r>
                <a:rPr lang="de-DE" dirty="0">
                  <a:latin typeface="Arial" panose="020B0604020202020204" pitchFamily="34" charset="0"/>
                  <a:cs typeface="Arial" panose="020B0604020202020204" pitchFamily="34" charset="0"/>
                </a:rPr>
                <a:t>: 2012</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2179675" y="4449724"/>
              <a:ext cx="1924493" cy="646331"/>
            </a:xfrm>
            <a:prstGeom prst="rect">
              <a:avLst/>
            </a:prstGeom>
            <a:solidFill>
              <a:schemeClr val="bg1"/>
            </a:solidFill>
            <a:ln>
              <a:solidFill>
                <a:schemeClr val="tx1">
                  <a:lumMod val="50000"/>
                  <a:lumOff val="50000"/>
                </a:schemeClr>
              </a:solidFill>
            </a:ln>
          </p:spPr>
          <p:txBody>
            <a:bodyPr wrap="square" rtlCol="0">
              <a:spAutoFit/>
            </a:bodyPr>
            <a:lstStyle/>
            <a:p>
              <a:pPr algn="ctr"/>
              <a:r>
                <a:rPr lang="en-GB" dirty="0">
                  <a:latin typeface="Arial" panose="020B0604020202020204" pitchFamily="34" charset="0"/>
                  <a:cs typeface="Arial" panose="020B0604020202020204" pitchFamily="34" charset="0"/>
                </a:rPr>
                <a:t>Population </a:t>
              </a:r>
              <a:r>
                <a:rPr lang="en-GB" dirty="0" err="1">
                  <a:latin typeface="Arial" panose="020B0604020202020204" pitchFamily="34" charset="0"/>
                  <a:cs typeface="Arial" panose="020B0604020202020204" pitchFamily="34" charset="0"/>
                </a:rPr>
                <a:t>cvs</a:t>
              </a:r>
              <a:r>
                <a:rPr lang="en-GB" dirty="0">
                  <a:latin typeface="Arial" panose="020B0604020202020204" pitchFamily="34" charset="0"/>
                  <a:cs typeface="Arial" panose="020B0604020202020204" pitchFamily="34" charset="0"/>
                </a:rPr>
                <a:t>.</a:t>
              </a:r>
            </a:p>
            <a:p>
              <a:pPr algn="ctr"/>
              <a:r>
                <a:rPr lang="en-GB" dirty="0">
                  <a:latin typeface="Arial" panose="020B0604020202020204" pitchFamily="34" charset="0"/>
                  <a:cs typeface="Arial" panose="020B0604020202020204" pitchFamily="34" charset="0"/>
                </a:rPr>
                <a:t>1966-1936 </a:t>
              </a:r>
            </a:p>
          </p:txBody>
        </p:sp>
        <p:sp>
          <p:nvSpPr>
            <p:cNvPr id="9" name="Rectangle 8"/>
            <p:cNvSpPr/>
            <p:nvPr/>
          </p:nvSpPr>
          <p:spPr>
            <a:xfrm>
              <a:off x="5613991" y="5600110"/>
              <a:ext cx="1254642" cy="3774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0" name="TextBox 9"/>
            <p:cNvSpPr txBox="1"/>
            <p:nvPr/>
          </p:nvSpPr>
          <p:spPr>
            <a:xfrm>
              <a:off x="4683642" y="2765534"/>
              <a:ext cx="2620925" cy="369332"/>
            </a:xfrm>
            <a:prstGeom prst="rect">
              <a:avLst/>
            </a:prstGeom>
            <a:solidFill>
              <a:schemeClr val="bg1"/>
            </a:solidFill>
            <a:ln w="38100">
              <a:solidFill>
                <a:srgbClr val="006699"/>
              </a:solidFill>
            </a:ln>
          </p:spPr>
          <p:txBody>
            <a:bodyPr wrap="square" rtlCol="0">
              <a:spAutoFit/>
            </a:bodyPr>
            <a:lstStyle/>
            <a:p>
              <a:pPr algn="ctr"/>
              <a:r>
                <a:rPr lang="de-DE" dirty="0" err="1">
                  <a:latin typeface="Arial" panose="020B0604020202020204" pitchFamily="34" charset="0"/>
                  <a:cs typeface="Arial" panose="020B0604020202020204" pitchFamily="34" charset="0"/>
                </a:rPr>
                <a:t>Slope</a:t>
              </a:r>
              <a:r>
                <a:rPr lang="de-DE" dirty="0">
                  <a:latin typeface="Arial" panose="020B0604020202020204" pitchFamily="34" charset="0"/>
                  <a:cs typeface="Arial" panose="020B0604020202020204" pitchFamily="34" charset="0"/>
                </a:rPr>
                <a:t> = 1.89;  R²=0.935</a:t>
              </a:r>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6044610" y="4958314"/>
              <a:ext cx="2424223" cy="646331"/>
            </a:xfrm>
            <a:prstGeom prst="rect">
              <a:avLst/>
            </a:prstGeom>
            <a:solidFill>
              <a:schemeClr val="bg1"/>
            </a:solidFill>
            <a:ln w="38100">
              <a:solidFill>
                <a:srgbClr val="517D21"/>
              </a:solidFill>
            </a:ln>
          </p:spPr>
          <p:txBody>
            <a:bodyPr wrap="square" rtlCol="0">
              <a:spAutoFit/>
            </a:bodyPr>
            <a:lstStyle/>
            <a:p>
              <a:pPr algn="ctr"/>
              <a:r>
                <a:rPr lang="en-GB" dirty="0">
                  <a:latin typeface="Arial" panose="020B0604020202020204" pitchFamily="34" charset="0"/>
                  <a:cs typeface="Arial" panose="020B0604020202020204" pitchFamily="34" charset="0"/>
                </a:rPr>
                <a:t>Double cross hybrids</a:t>
              </a:r>
            </a:p>
            <a:p>
              <a:pPr algn="ctr"/>
              <a:r>
                <a:rPr lang="de-DE" dirty="0">
                  <a:latin typeface="Arial" panose="020B0604020202020204" pitchFamily="34" charset="0"/>
                  <a:cs typeface="Arial" panose="020B0604020202020204" pitchFamily="34" charset="0"/>
                </a:rPr>
                <a:t>1937-1955</a:t>
              </a:r>
              <a:endParaRPr lang="en-GB" dirty="0">
                <a:latin typeface="Arial" panose="020B0604020202020204" pitchFamily="34" charset="0"/>
                <a:cs typeface="Arial" panose="020B0604020202020204" pitchFamily="34" charset="0"/>
              </a:endParaRPr>
            </a:p>
          </p:txBody>
        </p:sp>
        <p:sp>
          <p:nvSpPr>
            <p:cNvPr id="13" name="Rounded Rectangle 12"/>
            <p:cNvSpPr/>
            <p:nvPr/>
          </p:nvSpPr>
          <p:spPr>
            <a:xfrm>
              <a:off x="8468833" y="3160264"/>
              <a:ext cx="353434" cy="1671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14" name="Rounded Rectangle 13"/>
            <p:cNvSpPr/>
            <p:nvPr/>
          </p:nvSpPr>
          <p:spPr>
            <a:xfrm>
              <a:off x="7226300" y="2429933"/>
              <a:ext cx="533400" cy="27093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sp>
          <p:nvSpPr>
            <p:cNvPr id="8" name="TextBox 7"/>
            <p:cNvSpPr txBox="1"/>
            <p:nvPr/>
          </p:nvSpPr>
          <p:spPr>
            <a:xfrm>
              <a:off x="4683642" y="2066359"/>
              <a:ext cx="2620925" cy="646331"/>
            </a:xfrm>
            <a:prstGeom prst="rect">
              <a:avLst/>
            </a:prstGeom>
            <a:solidFill>
              <a:schemeClr val="bg1"/>
            </a:solidFill>
            <a:ln w="38100">
              <a:solidFill>
                <a:srgbClr val="006699"/>
              </a:solidFill>
            </a:ln>
          </p:spPr>
          <p:txBody>
            <a:bodyPr wrap="square" rtlCol="0">
              <a:spAutoFit/>
            </a:bodyPr>
            <a:lstStyle/>
            <a:p>
              <a:pPr algn="ctr"/>
              <a:r>
                <a:rPr lang="en-GB" dirty="0">
                  <a:latin typeface="Arial" panose="020B0604020202020204" pitchFamily="34" charset="0"/>
                  <a:cs typeface="Arial" panose="020B0604020202020204" pitchFamily="34" charset="0"/>
                </a:rPr>
                <a:t>Single cross hybrids</a:t>
              </a:r>
            </a:p>
            <a:p>
              <a:pPr algn="ctr"/>
              <a:r>
                <a:rPr lang="en-GB" dirty="0">
                  <a:latin typeface="Arial" panose="020B0604020202020204" pitchFamily="34" charset="0"/>
                  <a:cs typeface="Arial" panose="020B0604020202020204" pitchFamily="34" charset="0"/>
                </a:rPr>
                <a:t>1956-2022 </a:t>
              </a:r>
            </a:p>
          </p:txBody>
        </p:sp>
        <p:sp>
          <p:nvSpPr>
            <p:cNvPr id="16" name="Rounded Rectangle 15"/>
            <p:cNvSpPr/>
            <p:nvPr/>
          </p:nvSpPr>
          <p:spPr>
            <a:xfrm>
              <a:off x="1159933" y="5405967"/>
              <a:ext cx="419100" cy="1941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ounded Rectangle 18"/>
          <p:cNvSpPr/>
          <p:nvPr/>
        </p:nvSpPr>
        <p:spPr>
          <a:xfrm>
            <a:off x="1032933" y="5829300"/>
            <a:ext cx="1327495" cy="14826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3166533" y="1028651"/>
            <a:ext cx="444500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USA   </a:t>
            </a:r>
            <a:r>
              <a:rPr lang="de-DE" dirty="0" err="1">
                <a:latin typeface="Arial" panose="020B0604020202020204" pitchFamily="34" charset="0"/>
                <a:cs typeface="Arial" panose="020B0604020202020204" pitchFamily="34" charset="0"/>
              </a:rPr>
              <a:t>Corn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grain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yield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trends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since</a:t>
            </a:r>
            <a:r>
              <a:rPr lang="de-DE" dirty="0">
                <a:latin typeface="Arial" panose="020B0604020202020204" pitchFamily="34" charset="0"/>
                <a:cs typeface="Arial" panose="020B0604020202020204" pitchFamily="34" charset="0"/>
              </a:rPr>
              <a:t> 1866</a:t>
            </a:r>
            <a:endParaRPr lang="en-GB" dirty="0">
              <a:latin typeface="Arial" panose="020B0604020202020204" pitchFamily="34" charset="0"/>
              <a:cs typeface="Arial" panose="020B0604020202020204" pitchFamily="34" charset="0"/>
            </a:endParaRPr>
          </a:p>
        </p:txBody>
      </p:sp>
      <p:cxnSp>
        <p:nvCxnSpPr>
          <p:cNvPr id="22" name="Straight Connector 21"/>
          <p:cNvCxnSpPr/>
          <p:nvPr/>
        </p:nvCxnSpPr>
        <p:spPr>
          <a:xfrm>
            <a:off x="7649633" y="6028267"/>
            <a:ext cx="1248834"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4" idx="2"/>
          </p:cNvCxnSpPr>
          <p:nvPr/>
        </p:nvCxnSpPr>
        <p:spPr>
          <a:xfrm flipH="1">
            <a:off x="8870244" y="2728862"/>
            <a:ext cx="2269133" cy="3299405"/>
          </a:xfrm>
          <a:prstGeom prst="straightConnector1">
            <a:avLst/>
          </a:prstGeom>
          <a:ln>
            <a:solidFill>
              <a:srgbClr val="7030A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1"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23</a:t>
            </a:fld>
            <a:endParaRPr lang="en-US" dirty="0"/>
          </a:p>
        </p:txBody>
      </p:sp>
      <p:sp>
        <p:nvSpPr>
          <p:cNvPr id="23" name="TextBox 22">
            <a:extLst>
              <a:ext uri="{FF2B5EF4-FFF2-40B4-BE49-F238E27FC236}">
                <a16:creationId xmlns:a16="http://schemas.microsoft.com/office/drawing/2014/main" id="{E840C4CD-C7A7-4E8A-8FB7-5BF230F1B355}"/>
              </a:ext>
            </a:extLst>
          </p:cNvPr>
          <p:cNvSpPr txBox="1"/>
          <p:nvPr/>
        </p:nvSpPr>
        <p:spPr>
          <a:xfrm>
            <a:off x="5366766" y="6374263"/>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3048298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7696"/>
            <a:ext cx="1214238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Adjusted yield (</a:t>
            </a:r>
            <a:r>
              <a:rPr lang="en-GB" sz="2400" dirty="0" err="1">
                <a:latin typeface="Arial" panose="020B0604020202020204" pitchFamily="34" charset="0"/>
                <a:cs typeface="Arial" panose="020B0604020202020204" pitchFamily="34" charset="0"/>
              </a:rPr>
              <a:t>dt</a:t>
            </a:r>
            <a:r>
              <a:rPr lang="en-GB" sz="2400" dirty="0">
                <a:latin typeface="Arial" panose="020B0604020202020204" pitchFamily="34" charset="0"/>
                <a:cs typeface="Arial" panose="020B0604020202020204" pitchFamily="34" charset="0"/>
              </a:rPr>
              <a:t>/ha) of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grain maize </a:t>
            </a:r>
            <a:r>
              <a:rPr lang="en-GB" sz="2400" dirty="0">
                <a:latin typeface="Arial" panose="020B0604020202020204" pitchFamily="34" charset="0"/>
                <a:cs typeface="Arial" panose="020B0604020202020204" pitchFamily="34" charset="0"/>
              </a:rPr>
              <a:t>(‚best’ local agronomic practice yet no fungicides). </a:t>
            </a:r>
            <a:r>
              <a:rPr lang="en-GB" sz="2400" dirty="0">
                <a:solidFill>
                  <a:srgbClr val="CC0000"/>
                </a:solidFill>
                <a:latin typeface="Arial" panose="020B0604020202020204" pitchFamily="34" charset="0"/>
                <a:cs typeface="Arial" panose="020B0604020202020204" pitchFamily="34" charset="0"/>
              </a:rPr>
              <a:t>Genetic</a:t>
            </a:r>
            <a:r>
              <a:rPr lang="en-GB" sz="2400" dirty="0">
                <a:latin typeface="Arial" panose="020B0604020202020204" pitchFamily="34" charset="0"/>
                <a:cs typeface="Arial" panose="020B0604020202020204" pitchFamily="34" charset="0"/>
              </a:rPr>
              <a:t>: Gain from breeding. </a:t>
            </a:r>
            <a:r>
              <a:rPr lang="en-GB" sz="2400" dirty="0">
                <a:solidFill>
                  <a:srgbClr val="006600"/>
                </a:solidFill>
                <a:latin typeface="Arial" panose="020B0604020202020204" pitchFamily="34" charset="0"/>
                <a:cs typeface="Arial" panose="020B0604020202020204" pitchFamily="34" charset="0"/>
              </a:rPr>
              <a:t>Agronomic</a:t>
            </a:r>
            <a:r>
              <a:rPr lang="en-GB" sz="2400" dirty="0">
                <a:latin typeface="Arial" panose="020B0604020202020204" pitchFamily="34" charset="0"/>
                <a:cs typeface="Arial" panose="020B0604020202020204" pitchFamily="34" charset="0"/>
              </a:rPr>
              <a:t>: Impact of season. </a:t>
            </a:r>
            <a:r>
              <a:rPr lang="en-GB" sz="2400" dirty="0">
                <a:solidFill>
                  <a:srgbClr val="0000FF"/>
                </a:solidFill>
                <a:latin typeface="Arial" panose="020B0604020202020204" pitchFamily="34" charset="0"/>
                <a:cs typeface="Arial" panose="020B0604020202020204" pitchFamily="34" charset="0"/>
              </a:rPr>
              <a:t>Overall</a:t>
            </a:r>
            <a:r>
              <a:rPr lang="en-GB" sz="2400" dirty="0">
                <a:latin typeface="Arial" panose="020B0604020202020204" pitchFamily="34" charset="0"/>
                <a:cs typeface="Arial" panose="020B0604020202020204" pitchFamily="34" charset="0"/>
              </a:rPr>
              <a:t>: Trial data. </a:t>
            </a:r>
            <a:br>
              <a:rPr lang="en-GB" sz="2400" dirty="0">
                <a:latin typeface="Arial" panose="020B0604020202020204" pitchFamily="34" charset="0"/>
                <a:cs typeface="Arial" panose="020B0604020202020204" pitchFamily="34" charset="0"/>
              </a:rPr>
            </a:br>
            <a:r>
              <a:rPr lang="en-GB" sz="2400" dirty="0">
                <a:solidFill>
                  <a:srgbClr val="CC00CC"/>
                </a:solidFill>
                <a:latin typeface="Arial" panose="020B0604020202020204" pitchFamily="34" charset="0"/>
                <a:cs typeface="Arial" panose="020B0604020202020204" pitchFamily="34" charset="0"/>
              </a:rPr>
              <a:t>On-farm</a:t>
            </a:r>
            <a:r>
              <a:rPr lang="en-GB" sz="2400" dirty="0">
                <a:latin typeface="Arial" panose="020B0604020202020204" pitchFamily="34" charset="0"/>
                <a:cs typeface="Arial" panose="020B0604020202020204" pitchFamily="34" charset="0"/>
              </a:rPr>
              <a:t>: National data from farms.  DOI 10.1007/s00122-014-2402-z</a:t>
            </a:r>
          </a:p>
        </p:txBody>
      </p:sp>
      <p:grpSp>
        <p:nvGrpSpPr>
          <p:cNvPr id="8" name="Group 7"/>
          <p:cNvGrpSpPr/>
          <p:nvPr/>
        </p:nvGrpSpPr>
        <p:grpSpPr>
          <a:xfrm>
            <a:off x="72000" y="1368000"/>
            <a:ext cx="10080000" cy="5324103"/>
            <a:chOff x="441614" y="924298"/>
            <a:chExt cx="10080000" cy="5324103"/>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2"/>
            <a:stretch>
              <a:fillRect/>
            </a:stretch>
          </p:blipFill>
          <p:spPr>
            <a:xfrm>
              <a:off x="441614" y="924298"/>
              <a:ext cx="10080000" cy="3948950"/>
            </a:xfrm>
            <a:prstGeom prst="rect">
              <a:avLst/>
            </a:prstGeom>
          </p:spPr>
        </p:pic>
        <p:grpSp>
          <p:nvGrpSpPr>
            <p:cNvPr id="7" name="Group 6"/>
            <p:cNvGrpSpPr/>
            <p:nvPr/>
          </p:nvGrpSpPr>
          <p:grpSpPr>
            <a:xfrm>
              <a:off x="554759" y="1648691"/>
              <a:ext cx="9859242" cy="4599710"/>
              <a:chOff x="554759" y="1648691"/>
              <a:chExt cx="9859242" cy="4599710"/>
            </a:xfrm>
          </p:grpSpPr>
          <p:pic>
            <p:nvPicPr>
              <p:cNvPr id="4" name="Picture 3"/>
              <p:cNvPicPr>
                <a:picLocks noChangeAspect="1"/>
              </p:cNvPicPr>
              <p:nvPr/>
            </p:nvPicPr>
            <p:blipFill>
              <a:blip r:embed="rId3"/>
              <a:stretch>
                <a:fillRect/>
              </a:stretch>
            </p:blipFill>
            <p:spPr>
              <a:xfrm>
                <a:off x="554759" y="4815899"/>
                <a:ext cx="9623714" cy="1432502"/>
              </a:xfrm>
              <a:prstGeom prst="rect">
                <a:avLst/>
              </a:prstGeom>
            </p:spPr>
          </p:pic>
          <p:sp>
            <p:nvSpPr>
              <p:cNvPr id="5" name="Rectangle 4"/>
              <p:cNvSpPr/>
              <p:nvPr/>
            </p:nvSpPr>
            <p:spPr>
              <a:xfrm>
                <a:off x="2757055" y="1648691"/>
                <a:ext cx="1233054" cy="24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10178473" y="3939309"/>
                <a:ext cx="235528" cy="124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1" name="TextBox 10"/>
          <p:cNvSpPr txBox="1"/>
          <p:nvPr/>
        </p:nvSpPr>
        <p:spPr>
          <a:xfrm>
            <a:off x="10164235" y="3162300"/>
            <a:ext cx="156210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err="1">
                <a:latin typeface="Arial" panose="020B0604020202020204" pitchFamily="34" charset="0"/>
                <a:cs typeface="Arial" panose="020B0604020202020204" pitchFamily="34" charset="0"/>
              </a:rPr>
              <a:t>Grain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Maize</a:t>
            </a:r>
            <a:endParaRPr lang="en-GB" dirty="0">
              <a:latin typeface="Arial" panose="020B0604020202020204" pitchFamily="34" charset="0"/>
              <a:cs typeface="Arial" panose="020B0604020202020204" pitchFamily="34" charset="0"/>
            </a:endParaRPr>
          </a:p>
        </p:txBody>
      </p:sp>
      <p:sp>
        <p:nvSpPr>
          <p:cNvPr id="12"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24</a:t>
            </a:fld>
            <a:endParaRPr lang="en-US" dirty="0"/>
          </a:p>
        </p:txBody>
      </p:sp>
    </p:spTree>
    <p:extLst>
      <p:ext uri="{BB962C8B-B14F-4D97-AF65-F5344CB8AC3E}">
        <p14:creationId xmlns:p14="http://schemas.microsoft.com/office/powerpoint/2010/main" val="3334323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2000" y="1368000"/>
            <a:ext cx="10046563" cy="5074584"/>
            <a:chOff x="720000" y="359572"/>
            <a:chExt cx="10046563" cy="5074584"/>
          </a:xfrm>
          <a:effectLst>
            <a:outerShdw blurRad="50800" dist="38100" dir="2700000" algn="tl" rotWithShape="0">
              <a:prstClr val="black">
                <a:alpha val="40000"/>
              </a:prstClr>
            </a:outerShdw>
          </a:effectLst>
        </p:grpSpPr>
        <p:pic>
          <p:nvPicPr>
            <p:cNvPr id="2" name="Picture 1"/>
            <p:cNvPicPr>
              <a:picLocks noChangeAspect="1"/>
            </p:cNvPicPr>
            <p:nvPr/>
          </p:nvPicPr>
          <p:blipFill>
            <a:blip r:embed="rId2"/>
            <a:stretch>
              <a:fillRect/>
            </a:stretch>
          </p:blipFill>
          <p:spPr>
            <a:xfrm>
              <a:off x="720000" y="1089890"/>
              <a:ext cx="10046563" cy="2971853"/>
            </a:xfrm>
            <a:prstGeom prst="rect">
              <a:avLst/>
            </a:prstGeom>
          </p:spPr>
        </p:pic>
        <p:grpSp>
          <p:nvGrpSpPr>
            <p:cNvPr id="3" name="Group 2"/>
            <p:cNvGrpSpPr/>
            <p:nvPr/>
          </p:nvGrpSpPr>
          <p:grpSpPr>
            <a:xfrm>
              <a:off x="785667" y="3509824"/>
              <a:ext cx="9896189" cy="1924332"/>
              <a:chOff x="785667" y="3509824"/>
              <a:chExt cx="9896189" cy="1924332"/>
            </a:xfrm>
          </p:grpSpPr>
          <p:pic>
            <p:nvPicPr>
              <p:cNvPr id="4" name="Picture 3"/>
              <p:cNvPicPr>
                <a:picLocks noChangeAspect="1"/>
              </p:cNvPicPr>
              <p:nvPr/>
            </p:nvPicPr>
            <p:blipFill>
              <a:blip r:embed="rId3"/>
              <a:stretch>
                <a:fillRect/>
              </a:stretch>
            </p:blipFill>
            <p:spPr>
              <a:xfrm>
                <a:off x="785667" y="4001654"/>
                <a:ext cx="9623714" cy="1432502"/>
              </a:xfrm>
              <a:prstGeom prst="rect">
                <a:avLst/>
              </a:prstGeom>
            </p:spPr>
          </p:pic>
          <p:sp>
            <p:nvSpPr>
              <p:cNvPr id="6" name="Rectangle 5"/>
              <p:cNvSpPr/>
              <p:nvPr/>
            </p:nvSpPr>
            <p:spPr>
              <a:xfrm>
                <a:off x="10446328" y="3509824"/>
                <a:ext cx="235528" cy="1246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p:cNvPicPr>
              <a:picLocks noChangeAspect="1"/>
            </p:cNvPicPr>
            <p:nvPr/>
          </p:nvPicPr>
          <p:blipFill>
            <a:blip r:embed="rId4"/>
            <a:stretch>
              <a:fillRect/>
            </a:stretch>
          </p:blipFill>
          <p:spPr>
            <a:xfrm>
              <a:off x="1260764" y="359572"/>
              <a:ext cx="9148617" cy="751895"/>
            </a:xfrm>
            <a:prstGeom prst="rect">
              <a:avLst/>
            </a:prstGeom>
          </p:spPr>
        </p:pic>
        <p:sp>
          <p:nvSpPr>
            <p:cNvPr id="8" name="Rectangle 7"/>
            <p:cNvSpPr/>
            <p:nvPr/>
          </p:nvSpPr>
          <p:spPr>
            <a:xfrm>
              <a:off x="3035441" y="825339"/>
              <a:ext cx="1233054" cy="24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TextBox 9"/>
          <p:cNvSpPr txBox="1"/>
          <p:nvPr/>
        </p:nvSpPr>
        <p:spPr>
          <a:xfrm>
            <a:off x="0" y="17696"/>
            <a:ext cx="1214238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Adjusted yield (</a:t>
            </a:r>
            <a:r>
              <a:rPr lang="en-GB" sz="2400" dirty="0" err="1">
                <a:latin typeface="Arial" panose="020B0604020202020204" pitchFamily="34" charset="0"/>
                <a:cs typeface="Arial" panose="020B0604020202020204" pitchFamily="34" charset="0"/>
              </a:rPr>
              <a:t>dt</a:t>
            </a:r>
            <a:r>
              <a:rPr lang="en-GB" sz="2400" dirty="0">
                <a:latin typeface="Arial" panose="020B0604020202020204" pitchFamily="34" charset="0"/>
                <a:cs typeface="Arial" panose="020B0604020202020204" pitchFamily="34" charset="0"/>
              </a:rPr>
              <a:t>/ha) of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canola </a:t>
            </a:r>
            <a:r>
              <a:rPr lang="en-GB" sz="2400" dirty="0">
                <a:latin typeface="Arial" panose="020B0604020202020204" pitchFamily="34" charset="0"/>
                <a:cs typeface="Arial" panose="020B0604020202020204" pitchFamily="34" charset="0"/>
              </a:rPr>
              <a:t>(‚best’ local agronomic practice yet no fungicides). Genetic: Gain from breeding. Agronomic: Impact of season. Overall: Trial data.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On-farm: National data from farms.  DOI 10.1007/s00122-014-2402-z</a:t>
            </a:r>
          </a:p>
        </p:txBody>
      </p:sp>
      <p:sp>
        <p:nvSpPr>
          <p:cNvPr id="13" name="TextBox 12"/>
          <p:cNvSpPr txBox="1"/>
          <p:nvPr/>
        </p:nvSpPr>
        <p:spPr>
          <a:xfrm>
            <a:off x="10164234" y="3162300"/>
            <a:ext cx="1659465"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Winter </a:t>
            </a:r>
            <a:r>
              <a:rPr lang="de-DE" dirty="0" err="1">
                <a:latin typeface="Arial" panose="020B0604020202020204" pitchFamily="34" charset="0"/>
                <a:cs typeface="Arial" panose="020B0604020202020204" pitchFamily="34" charset="0"/>
              </a:rPr>
              <a:t>canola</a:t>
            </a:r>
            <a:endParaRPr lang="en-GB" dirty="0">
              <a:latin typeface="Arial" panose="020B0604020202020204" pitchFamily="34" charset="0"/>
              <a:cs typeface="Arial" panose="020B0604020202020204" pitchFamily="34" charset="0"/>
            </a:endParaRPr>
          </a:p>
        </p:txBody>
      </p:sp>
      <p:sp>
        <p:nvSpPr>
          <p:cNvPr id="12"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25</a:t>
            </a:fld>
            <a:endParaRPr lang="en-US" dirty="0"/>
          </a:p>
        </p:txBody>
      </p:sp>
    </p:spTree>
    <p:extLst>
      <p:ext uri="{BB962C8B-B14F-4D97-AF65-F5344CB8AC3E}">
        <p14:creationId xmlns:p14="http://schemas.microsoft.com/office/powerpoint/2010/main" val="326874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000" y="792000"/>
            <a:ext cx="10863110" cy="5789985"/>
            <a:chOff x="175493" y="-365066"/>
            <a:chExt cx="10863110" cy="5789985"/>
          </a:xfrm>
          <a:effectLst>
            <a:outerShdw blurRad="50800" dist="38100" dir="2700000" algn="tl" rotWithShape="0">
              <a:prstClr val="black">
                <a:alpha val="40000"/>
              </a:prstClr>
            </a:outerShdw>
          </a:effectLst>
        </p:grpSpPr>
        <p:pic>
          <p:nvPicPr>
            <p:cNvPr id="11" name="Picture 10"/>
            <p:cNvPicPr>
              <a:picLocks noChangeAspect="1"/>
            </p:cNvPicPr>
            <p:nvPr/>
          </p:nvPicPr>
          <p:blipFill>
            <a:blip r:embed="rId2"/>
            <a:stretch>
              <a:fillRect/>
            </a:stretch>
          </p:blipFill>
          <p:spPr>
            <a:xfrm>
              <a:off x="5701150" y="-171519"/>
              <a:ext cx="5337453" cy="4253213"/>
            </a:xfrm>
            <a:prstGeom prst="rect">
              <a:avLst/>
            </a:prstGeom>
          </p:spPr>
        </p:pic>
        <p:pic>
          <p:nvPicPr>
            <p:cNvPr id="10" name="Picture 9"/>
            <p:cNvPicPr>
              <a:picLocks noChangeAspect="1"/>
            </p:cNvPicPr>
            <p:nvPr/>
          </p:nvPicPr>
          <p:blipFill>
            <a:blip r:embed="rId3"/>
            <a:stretch>
              <a:fillRect/>
            </a:stretch>
          </p:blipFill>
          <p:spPr>
            <a:xfrm>
              <a:off x="175493" y="-365066"/>
              <a:ext cx="5832761" cy="4426810"/>
            </a:xfrm>
            <a:prstGeom prst="rect">
              <a:avLst/>
            </a:prstGeom>
          </p:spPr>
        </p:pic>
        <p:grpSp>
          <p:nvGrpSpPr>
            <p:cNvPr id="3" name="Group 2"/>
            <p:cNvGrpSpPr/>
            <p:nvPr/>
          </p:nvGrpSpPr>
          <p:grpSpPr>
            <a:xfrm>
              <a:off x="734583" y="3329716"/>
              <a:ext cx="10155091" cy="2095203"/>
              <a:chOff x="785667" y="3338953"/>
              <a:chExt cx="10074881" cy="2095203"/>
            </a:xfrm>
          </p:grpSpPr>
          <p:pic>
            <p:nvPicPr>
              <p:cNvPr id="4" name="Picture 3"/>
              <p:cNvPicPr>
                <a:picLocks noChangeAspect="1"/>
              </p:cNvPicPr>
              <p:nvPr/>
            </p:nvPicPr>
            <p:blipFill>
              <a:blip r:embed="rId4"/>
              <a:stretch>
                <a:fillRect/>
              </a:stretch>
            </p:blipFill>
            <p:spPr>
              <a:xfrm>
                <a:off x="785667" y="4001654"/>
                <a:ext cx="9623714" cy="1432502"/>
              </a:xfrm>
              <a:prstGeom prst="rect">
                <a:avLst/>
              </a:prstGeom>
            </p:spPr>
          </p:pic>
          <p:sp>
            <p:nvSpPr>
              <p:cNvPr id="6" name="Rectangle 5"/>
              <p:cNvSpPr/>
              <p:nvPr/>
            </p:nvSpPr>
            <p:spPr>
              <a:xfrm>
                <a:off x="10617717" y="3338953"/>
                <a:ext cx="242831" cy="1293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7" name="Picture 6"/>
            <p:cNvPicPr>
              <a:picLocks noChangeAspect="1"/>
            </p:cNvPicPr>
            <p:nvPr/>
          </p:nvPicPr>
          <p:blipFill>
            <a:blip r:embed="rId5"/>
            <a:stretch>
              <a:fillRect/>
            </a:stretch>
          </p:blipFill>
          <p:spPr>
            <a:xfrm>
              <a:off x="1219200" y="359572"/>
              <a:ext cx="9356436" cy="751895"/>
            </a:xfrm>
            <a:prstGeom prst="rect">
              <a:avLst/>
            </a:prstGeom>
          </p:spPr>
        </p:pic>
        <p:sp>
          <p:nvSpPr>
            <p:cNvPr id="8" name="Rectangle 7"/>
            <p:cNvSpPr/>
            <p:nvPr/>
          </p:nvSpPr>
          <p:spPr>
            <a:xfrm>
              <a:off x="3035441" y="825339"/>
              <a:ext cx="1233054" cy="2401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0" y="17696"/>
            <a:ext cx="12142381"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Adjusted yield (</a:t>
            </a:r>
            <a:r>
              <a:rPr lang="en-GB" sz="2400" dirty="0" err="1">
                <a:latin typeface="Arial" panose="020B0604020202020204" pitchFamily="34" charset="0"/>
                <a:cs typeface="Arial" panose="020B0604020202020204" pitchFamily="34" charset="0"/>
              </a:rPr>
              <a:t>dt</a:t>
            </a:r>
            <a:r>
              <a:rPr lang="en-GB" sz="2400" dirty="0">
                <a:latin typeface="Arial" panose="020B0604020202020204" pitchFamily="34" charset="0"/>
                <a:cs typeface="Arial" panose="020B0604020202020204" pitchFamily="34" charset="0"/>
              </a:rPr>
              <a:t>/ha) of </a:t>
            </a:r>
            <a:r>
              <a:rPr lang="en-GB" sz="24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winter wheat </a:t>
            </a:r>
            <a:r>
              <a:rPr lang="en-GB" sz="2400" dirty="0">
                <a:latin typeface="Arial" panose="020B0604020202020204" pitchFamily="34" charset="0"/>
                <a:cs typeface="Arial" panose="020B0604020202020204" pitchFamily="34" charset="0"/>
              </a:rPr>
              <a:t>(‚best’ local agronomic practice yet no fungicides). Genetic: Gain from breeding. Agronomic: Impact of season. Overall: Trial data.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On-farm: National data from farms.  DOI 10.1007/s00122-014-2402-z</a:t>
            </a:r>
          </a:p>
        </p:txBody>
      </p:sp>
      <p:sp>
        <p:nvSpPr>
          <p:cNvPr id="15" name="TextBox 14"/>
          <p:cNvSpPr txBox="1"/>
          <p:nvPr/>
        </p:nvSpPr>
        <p:spPr>
          <a:xfrm>
            <a:off x="10960508" y="3175000"/>
            <a:ext cx="863598"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a:latin typeface="Arial" panose="020B0604020202020204" pitchFamily="34" charset="0"/>
                <a:cs typeface="Arial" panose="020B0604020202020204" pitchFamily="34" charset="0"/>
              </a:rPr>
              <a:t>Winter </a:t>
            </a:r>
            <a:br>
              <a:rPr lang="de-DE" dirty="0">
                <a:latin typeface="Arial" panose="020B0604020202020204" pitchFamily="34" charset="0"/>
                <a:cs typeface="Arial" panose="020B0604020202020204" pitchFamily="34" charset="0"/>
              </a:rPr>
            </a:br>
            <a:r>
              <a:rPr lang="de-DE" dirty="0" err="1">
                <a:latin typeface="Arial" panose="020B0604020202020204" pitchFamily="34" charset="0"/>
                <a:cs typeface="Arial" panose="020B0604020202020204" pitchFamily="34" charset="0"/>
              </a:rPr>
              <a:t>Wheat</a:t>
            </a:r>
            <a:endParaRPr lang="en-GB" dirty="0">
              <a:latin typeface="Arial" panose="020B0604020202020204" pitchFamily="34" charset="0"/>
              <a:cs typeface="Arial" panose="020B0604020202020204" pitchFamily="34" charset="0"/>
            </a:endParaRPr>
          </a:p>
        </p:txBody>
      </p:sp>
      <p:sp>
        <p:nvSpPr>
          <p:cNvPr id="14"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26</a:t>
            </a:fld>
            <a:endParaRPr lang="en-US" dirty="0"/>
          </a:p>
        </p:txBody>
      </p:sp>
    </p:spTree>
    <p:extLst>
      <p:ext uri="{BB962C8B-B14F-4D97-AF65-F5344CB8AC3E}">
        <p14:creationId xmlns:p14="http://schemas.microsoft.com/office/powerpoint/2010/main" val="2309194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00" y="1368000"/>
            <a:ext cx="10080000" cy="3948950"/>
          </a:xfrm>
          <a:prstGeom prst="rect">
            <a:avLst/>
          </a:prstGeom>
        </p:spPr>
      </p:pic>
      <p:sp>
        <p:nvSpPr>
          <p:cNvPr id="3" name="Rectangle 2"/>
          <p:cNvSpPr/>
          <p:nvPr/>
        </p:nvSpPr>
        <p:spPr>
          <a:xfrm>
            <a:off x="5273749" y="1972340"/>
            <a:ext cx="4933507" cy="334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7696"/>
            <a:ext cx="12142381"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significant, very marked share of yield increase in Agronomy in the past decades can be attributed to the genetic improvement of the crops. DOI 10.1007/s00122-014-2402-z</a:t>
            </a:r>
          </a:p>
        </p:txBody>
      </p:sp>
      <p:pic>
        <p:nvPicPr>
          <p:cNvPr id="5" name="Picture 4"/>
          <p:cNvPicPr>
            <a:picLocks noChangeAspect="1"/>
          </p:cNvPicPr>
          <p:nvPr/>
        </p:nvPicPr>
        <p:blipFill>
          <a:blip r:embed="rId3"/>
          <a:stretch>
            <a:fillRect/>
          </a:stretch>
        </p:blipFill>
        <p:spPr>
          <a:xfrm>
            <a:off x="185145" y="5259601"/>
            <a:ext cx="9623714" cy="1432502"/>
          </a:xfrm>
          <a:prstGeom prst="rect">
            <a:avLst/>
          </a:prstGeom>
        </p:spPr>
      </p:pic>
      <p:sp>
        <p:nvSpPr>
          <p:cNvPr id="6" name="Rectangle 5"/>
          <p:cNvSpPr/>
          <p:nvPr/>
        </p:nvSpPr>
        <p:spPr>
          <a:xfrm>
            <a:off x="10628" y="1212112"/>
            <a:ext cx="10579395" cy="271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1391" y="6150935"/>
            <a:ext cx="10579395" cy="61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298560" y="5011264"/>
            <a:ext cx="4743891" cy="79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922335" y="1318437"/>
            <a:ext cx="6220046" cy="53553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It is not trivial to conduct a fair comparison between cultivars bred long ago and cultivars bred recently. </a:t>
            </a:r>
          </a:p>
          <a:p>
            <a:r>
              <a:rPr lang="en-GB" dirty="0">
                <a:latin typeface="Arial" panose="020B0604020202020204" pitchFamily="34" charset="0"/>
                <a:cs typeface="Arial" panose="020B0604020202020204" pitchFamily="34" charset="0"/>
              </a:rPr>
              <a:t>Of course we can compare old and new cultivars, and even adjust fertilizer and chemical protection of crop stands to what was ‘normal’ in the past and what is ‘normal’ today.</a:t>
            </a:r>
          </a:p>
          <a:p>
            <a:r>
              <a:rPr lang="en-GB" dirty="0">
                <a:latin typeface="Arial" panose="020B0604020202020204" pitchFamily="34" charset="0"/>
                <a:cs typeface="Arial" panose="020B0604020202020204" pitchFamily="34" charset="0"/>
              </a:rPr>
              <a:t>Still, such comparison is incomplete, unfair, because the old cultivars were not bred for the current environments. Not for the increased 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levels, not for the modern types of viruses and fungi and the modern types of insect pests. Not for the modern field machines.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To have a full and fair comparison, we should compare the old and new cultivars today and in addition in the old times’ environments. Well.</a:t>
            </a:r>
          </a:p>
          <a:p>
            <a:r>
              <a:rPr lang="en-GB" dirty="0">
                <a:latin typeface="Arial" panose="020B0604020202020204" pitchFamily="34" charset="0"/>
                <a:cs typeface="Arial" panose="020B0604020202020204" pitchFamily="34" charset="0"/>
              </a:rPr>
              <a:t>This is – of course – impossible.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Nevertheless, there are statistical approaches to </a:t>
            </a:r>
            <a:r>
              <a:rPr lang="en-GB" dirty="0" err="1">
                <a:latin typeface="Arial" panose="020B0604020202020204" pitchFamily="34" charset="0"/>
                <a:cs typeface="Arial" panose="020B0604020202020204" pitchFamily="34" charset="0"/>
              </a:rPr>
              <a:t>convin-cingly</a:t>
            </a:r>
            <a:r>
              <a:rPr lang="en-GB" dirty="0">
                <a:latin typeface="Arial" panose="020B0604020202020204" pitchFamily="34" charset="0"/>
                <a:cs typeface="Arial" panose="020B0604020202020204" pitchFamily="34" charset="0"/>
              </a:rPr>
              <a:t> separate the genetic impact from the environmental and </a:t>
            </a:r>
            <a:r>
              <a:rPr lang="en-GB" dirty="0" err="1">
                <a:latin typeface="Arial" panose="020B0604020202020204" pitchFamily="34" charset="0"/>
                <a:cs typeface="Arial" panose="020B0604020202020204" pitchFamily="34" charset="0"/>
              </a:rPr>
              <a:t>GxE</a:t>
            </a:r>
            <a:r>
              <a:rPr lang="en-GB" dirty="0">
                <a:latin typeface="Arial" panose="020B0604020202020204" pitchFamily="34" charset="0"/>
                <a:cs typeface="Arial" panose="020B0604020202020204" pitchFamily="34" charset="0"/>
              </a:rPr>
              <a:t> impact on crop performances. </a:t>
            </a:r>
          </a:p>
        </p:txBody>
      </p:sp>
      <p:sp>
        <p:nvSpPr>
          <p:cNvPr id="12" name="TextBox 11"/>
          <p:cNvSpPr txBox="1"/>
          <p:nvPr/>
        </p:nvSpPr>
        <p:spPr>
          <a:xfrm>
            <a:off x="786482" y="1639130"/>
            <a:ext cx="156210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Grain</a:t>
            </a:r>
            <a:r>
              <a:rPr lang="de-DE"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de-DE" dirty="0" err="1">
                <a:effectLst>
                  <a:outerShdw blurRad="38100" dist="38100" dir="2700000" algn="tl">
                    <a:srgbClr val="000000">
                      <a:alpha val="43137"/>
                    </a:srgbClr>
                  </a:outerShdw>
                </a:effectLst>
                <a:latin typeface="Arial" panose="020B0604020202020204" pitchFamily="34" charset="0"/>
                <a:cs typeface="Arial" panose="020B0604020202020204" pitchFamily="34" charset="0"/>
              </a:rPr>
              <a:t>Maize</a:t>
            </a:r>
            <a:endPar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3"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27</a:t>
            </a:fld>
            <a:endParaRPr lang="en-US" dirty="0"/>
          </a:p>
        </p:txBody>
      </p:sp>
    </p:spTree>
    <p:extLst>
      <p:ext uri="{BB962C8B-B14F-4D97-AF65-F5344CB8AC3E}">
        <p14:creationId xmlns:p14="http://schemas.microsoft.com/office/powerpoint/2010/main" val="1045632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00" y="1368000"/>
            <a:ext cx="10080000" cy="3948950"/>
          </a:xfrm>
          <a:prstGeom prst="rect">
            <a:avLst/>
          </a:prstGeom>
        </p:spPr>
      </p:pic>
      <p:sp>
        <p:nvSpPr>
          <p:cNvPr id="3" name="Rectangle 2"/>
          <p:cNvSpPr/>
          <p:nvPr/>
        </p:nvSpPr>
        <p:spPr>
          <a:xfrm>
            <a:off x="5273749" y="1972340"/>
            <a:ext cx="4933507" cy="3344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0" y="17696"/>
            <a:ext cx="12142381"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A significant, very marked share of yield increase in Agronomy in the past decades can be attributed to the </a:t>
            </a:r>
            <a:r>
              <a:rPr lang="en-GB" sz="2400" dirty="0">
                <a:solidFill>
                  <a:srgbClr val="CC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genetic</a:t>
            </a:r>
            <a:r>
              <a:rPr lang="en-GB" sz="2400" dirty="0">
                <a:solidFill>
                  <a:srgbClr val="0000FF"/>
                </a:solidFill>
                <a:latin typeface="Arial" panose="020B0604020202020204" pitchFamily="34" charset="0"/>
                <a:cs typeface="Arial" panose="020B0604020202020204" pitchFamily="34" charset="0"/>
              </a:rPr>
              <a:t> improvement of the crops</a:t>
            </a:r>
            <a:r>
              <a:rPr lang="en-GB" sz="2400" dirty="0">
                <a:latin typeface="Arial" panose="020B0604020202020204" pitchFamily="34" charset="0"/>
                <a:cs typeface="Arial" panose="020B0604020202020204" pitchFamily="34" charset="0"/>
              </a:rPr>
              <a:t>. DOI 10.1007/s00122-014-2402-z</a:t>
            </a:r>
          </a:p>
        </p:txBody>
      </p:sp>
      <p:pic>
        <p:nvPicPr>
          <p:cNvPr id="5" name="Picture 4"/>
          <p:cNvPicPr>
            <a:picLocks noChangeAspect="1"/>
          </p:cNvPicPr>
          <p:nvPr/>
        </p:nvPicPr>
        <p:blipFill>
          <a:blip r:embed="rId3"/>
          <a:stretch>
            <a:fillRect/>
          </a:stretch>
        </p:blipFill>
        <p:spPr>
          <a:xfrm>
            <a:off x="185145" y="5259601"/>
            <a:ext cx="9623714" cy="1432502"/>
          </a:xfrm>
          <a:prstGeom prst="rect">
            <a:avLst/>
          </a:prstGeom>
        </p:spPr>
      </p:pic>
      <p:sp>
        <p:nvSpPr>
          <p:cNvPr id="6" name="Rectangle 5"/>
          <p:cNvSpPr/>
          <p:nvPr/>
        </p:nvSpPr>
        <p:spPr>
          <a:xfrm>
            <a:off x="10628" y="1212112"/>
            <a:ext cx="10579395" cy="271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1391" y="6150935"/>
            <a:ext cx="10579395" cy="6113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5298560" y="5011264"/>
            <a:ext cx="4743891" cy="7947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908267" y="2212731"/>
            <a:ext cx="6220046" cy="286232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There are statistical approaches to separate the genetic impact from the environmental and </a:t>
            </a:r>
            <a:r>
              <a:rPr lang="en-GB" dirty="0" err="1">
                <a:latin typeface="Arial" panose="020B0604020202020204" pitchFamily="34" charset="0"/>
                <a:cs typeface="Arial" panose="020B0604020202020204" pitchFamily="34" charset="0"/>
              </a:rPr>
              <a:t>GxE</a:t>
            </a:r>
            <a:r>
              <a:rPr lang="en-GB" dirty="0">
                <a:latin typeface="Arial" panose="020B0604020202020204" pitchFamily="34" charset="0"/>
                <a:cs typeface="Arial" panose="020B0604020202020204" pitchFamily="34" charset="0"/>
              </a:rPr>
              <a:t> impact on crop performances when comparing old, outdated cultivars with current cultivars.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Such analyses show the genetic impact on today yields.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Again: Such analyses show that a marked share of the current-day yield from arable crops must be attributed to success in crop breeding, so-called ‘</a:t>
            </a:r>
            <a:r>
              <a:rPr lang="en-GB" dirty="0">
                <a:solidFill>
                  <a:srgbClr val="0000FF"/>
                </a:solidFill>
                <a:latin typeface="Arial" panose="020B0604020202020204" pitchFamily="34" charset="0"/>
                <a:cs typeface="Arial" panose="020B0604020202020204" pitchFamily="34" charset="0"/>
              </a:rPr>
              <a:t>Gain from Selection</a:t>
            </a:r>
            <a:r>
              <a:rPr lang="en-GB" dirty="0">
                <a:latin typeface="Arial" panose="020B0604020202020204" pitchFamily="34" charset="0"/>
                <a:cs typeface="Arial" panose="020B0604020202020204" pitchFamily="34" charset="0"/>
              </a:rPr>
              <a:t>’.  </a:t>
            </a:r>
          </a:p>
        </p:txBody>
      </p:sp>
      <p:sp>
        <p:nvSpPr>
          <p:cNvPr id="10" name="Rectangle 9"/>
          <p:cNvSpPr/>
          <p:nvPr/>
        </p:nvSpPr>
        <p:spPr>
          <a:xfrm>
            <a:off x="4978400" y="1701800"/>
            <a:ext cx="575733" cy="2705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786482" y="1639130"/>
            <a:ext cx="156210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gn="ctr"/>
            <a:r>
              <a:rPr lang="de-DE" dirty="0" err="1">
                <a:latin typeface="Arial" panose="020B0604020202020204" pitchFamily="34" charset="0"/>
                <a:cs typeface="Arial" panose="020B0604020202020204" pitchFamily="34" charset="0"/>
              </a:rPr>
              <a:t>Grain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Maize</a:t>
            </a:r>
            <a:endParaRPr lang="en-GB" dirty="0">
              <a:latin typeface="Arial" panose="020B0604020202020204" pitchFamily="34" charset="0"/>
              <a:cs typeface="Arial" panose="020B0604020202020204" pitchFamily="34" charset="0"/>
            </a:endParaRPr>
          </a:p>
        </p:txBody>
      </p:sp>
      <p:sp>
        <p:nvSpPr>
          <p:cNvPr id="13"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28</a:t>
            </a:fld>
            <a:endParaRPr lang="en-US" dirty="0"/>
          </a:p>
        </p:txBody>
      </p:sp>
    </p:spTree>
    <p:extLst>
      <p:ext uri="{BB962C8B-B14F-4D97-AF65-F5344CB8AC3E}">
        <p14:creationId xmlns:p14="http://schemas.microsoft.com/office/powerpoint/2010/main" val="3806189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66975" y="3965682"/>
            <a:ext cx="12069992" cy="258532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chemeClr val="tx1">
                    <a:lumMod val="50000"/>
                    <a:lumOff val="50000"/>
                  </a:schemeClr>
                </a:solidFill>
                <a:latin typeface="Arial" panose="020B0604020202020204" pitchFamily="34" charset="0"/>
                <a:cs typeface="Arial" panose="020B0604020202020204" pitchFamily="34" charset="0"/>
              </a:rPr>
              <a:t>Understand the difference between </a:t>
            </a:r>
            <a:r>
              <a:rPr lang="en-GB" dirty="0">
                <a:latin typeface="Arial" panose="020B0604020202020204" pitchFamily="34" charset="0"/>
                <a:cs typeface="Arial" panose="020B0604020202020204" pitchFamily="34" charset="0"/>
              </a:rPr>
              <a:t>Plant Breeding in general (e.g. including Pre-Breeding) and Plant Breeding in narrow sense, which is the actual development of new cultivars.</a:t>
            </a:r>
          </a:p>
          <a:p>
            <a:r>
              <a:rPr lang="en-GB" dirty="0">
                <a:solidFill>
                  <a:schemeClr val="tx1">
                    <a:lumMod val="50000"/>
                    <a:lumOff val="50000"/>
                  </a:schemeClr>
                </a:solidFill>
                <a:latin typeface="Arial" panose="020B0604020202020204" pitchFamily="34" charset="0"/>
                <a:cs typeface="Arial" panose="020B0604020202020204" pitchFamily="34" charset="0"/>
              </a:rPr>
              <a:t>Understand the difference between </a:t>
            </a:r>
            <a:r>
              <a:rPr lang="en-GB" dirty="0">
                <a:latin typeface="Arial" panose="020B0604020202020204" pitchFamily="34" charset="0"/>
                <a:cs typeface="Arial" panose="020B0604020202020204" pitchFamily="34" charset="0"/>
              </a:rPr>
              <a:t>Plant Breeding and seed production. Typically, seed production (and production of tubers and bulbs and cuttings </a:t>
            </a:r>
            <a:r>
              <a:rPr lang="en-GB" i="1" dirty="0">
                <a:latin typeface="Arial" panose="020B0604020202020204" pitchFamily="34" charset="0"/>
                <a:cs typeface="Arial" panose="020B0604020202020204" pitchFamily="34" charset="0"/>
              </a:rPr>
              <a:t>et cetera</a:t>
            </a:r>
            <a:r>
              <a:rPr lang="en-GB" dirty="0">
                <a:latin typeface="Arial" panose="020B0604020202020204" pitchFamily="34" charset="0"/>
                <a:cs typeface="Arial" panose="020B0604020202020204" pitchFamily="34" charset="0"/>
              </a:rPr>
              <a:t>) is conducted by specialised farmers. Exceptions are if seed is very small (volumes sown per ha are little): Canola breeders typically produce seed-for-farmers in-house.</a:t>
            </a:r>
          </a:p>
          <a:p>
            <a:pPr fontAlgn="base"/>
            <a:r>
              <a:rPr lang="en-GB" dirty="0">
                <a:solidFill>
                  <a:schemeClr val="tx1">
                    <a:lumMod val="50000"/>
                    <a:lumOff val="50000"/>
                  </a:schemeClr>
                </a:solidFill>
                <a:latin typeface="Arial" panose="020B0604020202020204" pitchFamily="34" charset="0"/>
                <a:cs typeface="Arial" panose="020B0604020202020204" pitchFamily="34" charset="0"/>
              </a:rPr>
              <a:t>Understand the difference between </a:t>
            </a:r>
            <a:r>
              <a:rPr lang="en-GB" dirty="0">
                <a:latin typeface="Arial" panose="020B0604020202020204" pitchFamily="34" charset="0"/>
                <a:cs typeface="Arial" panose="020B0604020202020204" pitchFamily="34" charset="0"/>
              </a:rPr>
              <a:t>sowing and planting. Whatever sloppy use of terms you hear or read: corn is sown, not planted. Sugar cane is planted, not sown. By the way: See a difference between sowing and seeding. To seed means seed the field, the area. To sow means to disperse and distribute seed. You seed the field, you sow the plant seeds.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57" y="1011936"/>
            <a:ext cx="3742976" cy="2807232"/>
          </a:xfrm>
          <a:prstGeom prst="rect">
            <a:avLst/>
          </a:prstGeom>
        </p:spPr>
      </p:pic>
      <p:sp>
        <p:nvSpPr>
          <p:cNvPr id="3" name="TextBox 2"/>
          <p:cNvSpPr txBox="1"/>
          <p:nvPr/>
        </p:nvSpPr>
        <p:spPr>
          <a:xfrm>
            <a:off x="3860800" y="1011936"/>
            <a:ext cx="8276166" cy="258532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b="1" dirty="0">
                <a:solidFill>
                  <a:srgbClr val="0000FF"/>
                </a:solidFill>
                <a:latin typeface="Arial" panose="020B0604020202020204" pitchFamily="34" charset="0"/>
                <a:cs typeface="Arial" panose="020B0604020202020204" pitchFamily="34" charset="0"/>
              </a:rPr>
              <a:t>Farmers</a:t>
            </a:r>
            <a:r>
              <a:rPr lang="en-GB" dirty="0">
                <a:latin typeface="Arial" panose="020B0604020202020204" pitchFamily="34" charset="0"/>
                <a:cs typeface="Arial" panose="020B0604020202020204" pitchFamily="34" charset="0"/>
              </a:rPr>
              <a:t> have the </a:t>
            </a:r>
            <a:r>
              <a:rPr lang="en-GB" b="1" dirty="0">
                <a:solidFill>
                  <a:srgbClr val="0000FF"/>
                </a:solidFill>
                <a:latin typeface="Arial" panose="020B0604020202020204" pitchFamily="34" charset="0"/>
                <a:cs typeface="Arial" panose="020B0604020202020204" pitchFamily="34" charset="0"/>
              </a:rPr>
              <a:t>right</a:t>
            </a:r>
            <a:r>
              <a:rPr lang="en-GB" dirty="0">
                <a:latin typeface="Arial" panose="020B0604020202020204" pitchFamily="34" charset="0"/>
                <a:cs typeface="Arial" panose="020B0604020202020204" pitchFamily="34" charset="0"/>
              </a:rPr>
              <a:t> to sow grains harvested as yield from their field – even if that field was sown with seed of a released elite cultivars. But: There are harsh restriction on this, mainly to keep ‘</a:t>
            </a:r>
            <a:r>
              <a:rPr lang="en-US" dirty="0">
                <a:latin typeface="Arial" panose="020B0604020202020204" pitchFamily="34" charset="0"/>
                <a:cs typeface="Arial" panose="020B0604020202020204" pitchFamily="34" charset="0"/>
              </a:rPr>
              <a:t>seed rotation’ high (farmers buy certified seed instead of re-using farmers-saved seed); typically seed price includes royalties for the breeder – a way to re-finance breeders’ work.</a:t>
            </a:r>
          </a:p>
          <a:p>
            <a:r>
              <a:rPr lang="en-US" b="1" dirty="0">
                <a:solidFill>
                  <a:srgbClr val="0000FF"/>
                </a:solidFill>
                <a:latin typeface="Arial" panose="020B0604020202020204" pitchFamily="34" charset="0"/>
                <a:cs typeface="Arial" panose="020B0604020202020204" pitchFamily="34" charset="0"/>
              </a:rPr>
              <a:t>Breeders </a:t>
            </a:r>
            <a:r>
              <a:rPr lang="en-US" dirty="0">
                <a:latin typeface="Arial" panose="020B0604020202020204" pitchFamily="34" charset="0"/>
                <a:cs typeface="Arial" panose="020B0604020202020204" pitchFamily="34" charset="0"/>
              </a:rPr>
              <a:t>have the </a:t>
            </a:r>
            <a:r>
              <a:rPr lang="en-US" b="1" dirty="0">
                <a:solidFill>
                  <a:srgbClr val="0000FF"/>
                </a:solidFill>
                <a:latin typeface="Arial" panose="020B0604020202020204" pitchFamily="34" charset="0"/>
                <a:cs typeface="Arial" panose="020B0604020202020204" pitchFamily="34" charset="0"/>
              </a:rPr>
              <a:t>right</a:t>
            </a:r>
            <a:r>
              <a:rPr lang="en-US" dirty="0">
                <a:latin typeface="Arial" panose="020B0604020202020204" pitchFamily="34" charset="0"/>
                <a:cs typeface="Arial" panose="020B0604020202020204" pitchFamily="34" charset="0"/>
              </a:rPr>
              <a:t> to use any released cultivar to make a new cross: With restriction, especially if such cultivar contains patented genes. </a:t>
            </a:r>
          </a:p>
          <a:p>
            <a:r>
              <a:rPr lang="en-GB" dirty="0">
                <a:latin typeface="Arial" panose="020B0604020202020204" pitchFamily="34" charset="0"/>
                <a:cs typeface="Arial" panose="020B0604020202020204" pitchFamily="34" charset="0"/>
              </a:rPr>
              <a:t>core.ac.uk/download/pdf/188776454.pdf; european-seed.com/2017/04/closer-look-interrelation-farmers-rights-breeders-rights; www.z-saatgut.de</a:t>
            </a:r>
          </a:p>
        </p:txBody>
      </p:sp>
      <p:sp>
        <p:nvSpPr>
          <p:cNvPr id="4" name="TextBox 3"/>
          <p:cNvSpPr txBox="1"/>
          <p:nvPr/>
        </p:nvSpPr>
        <p:spPr>
          <a:xfrm>
            <a:off x="33155" y="63504"/>
            <a:ext cx="1210381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There is no (Plant) Breeding without selection. And none without cooperation.</a:t>
            </a:r>
          </a:p>
          <a:p>
            <a:r>
              <a:rPr lang="en-GB" sz="2400" dirty="0">
                <a:latin typeface="Arial" panose="020B0604020202020204" pitchFamily="34" charset="0"/>
                <a:cs typeface="Arial" panose="020B0604020202020204" pitchFamily="34" charset="0"/>
              </a:rPr>
              <a:t>Between breeders, seed producers, farmers, consumers.</a:t>
            </a:r>
          </a:p>
        </p:txBody>
      </p:sp>
      <p:sp>
        <p:nvSpPr>
          <p:cNvPr id="8"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29</a:t>
            </a:fld>
            <a:endParaRPr lang="en-US" dirty="0"/>
          </a:p>
        </p:txBody>
      </p:sp>
      <p:sp>
        <p:nvSpPr>
          <p:cNvPr id="6" name="TextBox 5"/>
          <p:cNvSpPr txBox="1"/>
          <p:nvPr/>
        </p:nvSpPr>
        <p:spPr>
          <a:xfrm>
            <a:off x="47294" y="3473401"/>
            <a:ext cx="77755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 WL</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9495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11592000" y="6300000"/>
            <a:ext cx="512235"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fld id="{5B255CE3-06F4-4E80-85AD-A0878CDD5C50}" type="slidenum">
              <a:rPr lang="en-GB" sz="2400" smtClean="0">
                <a:latin typeface="Arial" panose="020B0604020202020204" pitchFamily="34" charset="0"/>
                <a:cs typeface="Arial" panose="020B0604020202020204" pitchFamily="34" charset="0"/>
              </a:rPr>
              <a:t>3</a:t>
            </a:fld>
            <a:endParaRPr lang="en-GB" sz="2400" dirty="0">
              <a:latin typeface="Arial" panose="020B0604020202020204" pitchFamily="34" charset="0"/>
              <a:cs typeface="Arial" panose="020B0604020202020204" pitchFamily="34" charset="0"/>
            </a:endParaRPr>
          </a:p>
        </p:txBody>
      </p:sp>
      <p:sp>
        <p:nvSpPr>
          <p:cNvPr id="3" name="TextBox 2"/>
          <p:cNvSpPr txBox="1"/>
          <p:nvPr/>
        </p:nvSpPr>
        <p:spPr>
          <a:xfrm>
            <a:off x="72000" y="57600"/>
            <a:ext cx="12013857" cy="53553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Keywords of this chapter</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cosmos, the planet, us humans.</a:t>
            </a:r>
          </a:p>
          <a:p>
            <a:r>
              <a:rPr lang="en-GB" dirty="0">
                <a:latin typeface="Arial" panose="020B0604020202020204" pitchFamily="34" charset="0"/>
                <a:cs typeface="Arial" panose="020B0604020202020204" pitchFamily="34" charset="0"/>
              </a:rPr>
              <a:t>Over-population of the planet.</a:t>
            </a:r>
          </a:p>
          <a:p>
            <a:r>
              <a:rPr lang="en-GB" dirty="0">
                <a:latin typeface="Arial" panose="020B0604020202020204" pitchFamily="34" charset="0"/>
                <a:cs typeface="Arial" panose="020B0604020202020204" pitchFamily="34" charset="0"/>
              </a:rPr>
              <a:t>Feed one person from the productivity of </a:t>
            </a:r>
            <a:r>
              <a:rPr lang="en-GB" dirty="0">
                <a:solidFill>
                  <a:srgbClr val="0000FF"/>
                </a:solidFill>
                <a:latin typeface="Arial" panose="020B0604020202020204" pitchFamily="34" charset="0"/>
                <a:cs typeface="Arial" panose="020B0604020202020204" pitchFamily="34" charset="0"/>
              </a:rPr>
              <a:t>2000m²</a:t>
            </a:r>
            <a:r>
              <a:rPr lang="en-GB" dirty="0">
                <a:latin typeface="Arial" panose="020B0604020202020204" pitchFamily="34" charset="0"/>
                <a:cs typeface="Arial" panose="020B0604020202020204" pitchFamily="34" charset="0"/>
              </a:rPr>
              <a:t> land</a:t>
            </a:r>
          </a:p>
          <a:p>
            <a:r>
              <a:rPr lang="en-GB" dirty="0">
                <a:latin typeface="Arial" panose="020B0604020202020204" pitchFamily="34" charset="0"/>
                <a:cs typeface="Arial" panose="020B0604020202020204" pitchFamily="34" charset="0"/>
              </a:rPr>
              <a:t>Plant Breeding is … what?</a:t>
            </a:r>
          </a:p>
          <a:p>
            <a:r>
              <a:rPr lang="en-GB" dirty="0">
                <a:latin typeface="Arial" panose="020B0604020202020204" pitchFamily="34" charset="0"/>
                <a:cs typeface="Arial" panose="020B0604020202020204" pitchFamily="34" charset="0"/>
              </a:rPr>
              <a:t>Is Plant Breeding the most powerful tool to ‚save the world‘?</a:t>
            </a:r>
          </a:p>
          <a:p>
            <a:r>
              <a:rPr lang="en-GB" dirty="0">
                <a:latin typeface="Arial" panose="020B0604020202020204" pitchFamily="34" charset="0"/>
                <a:cs typeface="Arial" panose="020B0604020202020204" pitchFamily="34" charset="0"/>
              </a:rPr>
              <a:t>Some data on what plant breeding may be able to do.</a:t>
            </a:r>
          </a:p>
          <a:p>
            <a:r>
              <a:rPr lang="en-GB" dirty="0">
                <a:latin typeface="Arial" panose="020B0604020202020204" pitchFamily="34" charset="0"/>
                <a:cs typeface="Arial" panose="020B0604020202020204" pitchFamily="34" charset="0"/>
              </a:rPr>
              <a:t>Superstition etc. as part of the plant breeding community</a:t>
            </a:r>
          </a:p>
          <a:p>
            <a:r>
              <a:rPr lang="en-GB" dirty="0">
                <a:latin typeface="Arial" panose="020B0604020202020204" pitchFamily="34" charset="0"/>
                <a:cs typeface="Arial" panose="020B0604020202020204" pitchFamily="34" charset="0"/>
              </a:rPr>
              <a:t>Farmers‘ rights (to use the seed they harvested from growing a released cultivar and sow it again for a next season)</a:t>
            </a:r>
          </a:p>
          <a:p>
            <a:r>
              <a:rPr lang="en-GB" dirty="0">
                <a:latin typeface="Arial" panose="020B0604020202020204" pitchFamily="34" charset="0"/>
                <a:cs typeface="Arial" panose="020B0604020202020204" pitchFamily="34" charset="0"/>
              </a:rPr>
              <a:t>Breeders‘ rights (to use any released cultivar for own breeding work)</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Important Algebra of this chapter: none.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is the first chapter of a series of chapters, including 11 ones on Population Genetic, followed chapters on </a:t>
            </a:r>
            <a:r>
              <a:rPr lang="en-GB" dirty="0" err="1">
                <a:latin typeface="Arial" panose="020B0604020202020204" pitchFamily="34" charset="0"/>
                <a:cs typeface="Arial" panose="020B0604020202020204" pitchFamily="34" charset="0"/>
              </a:rPr>
              <a:t>GxE</a:t>
            </a:r>
            <a:r>
              <a:rPr lang="en-GB" dirty="0">
                <a:latin typeface="Arial" panose="020B0604020202020204" pitchFamily="34" charset="0"/>
                <a:cs typeface="Arial" panose="020B0604020202020204" pitchFamily="34" charset="0"/>
              </a:rPr>
              <a:t> (including the Breeder’s Equation) and Plant Breeding Methods (6 and 13); then three on Correlated Traits. Quantitative Genetics follows with 14 Chapters. Maybe I will add some “Miscellaneous” – we shall see (31 12 2025).  </a:t>
            </a:r>
          </a:p>
        </p:txBody>
      </p:sp>
    </p:spTree>
    <p:extLst>
      <p:ext uri="{BB962C8B-B14F-4D97-AF65-F5344CB8AC3E}">
        <p14:creationId xmlns:p14="http://schemas.microsoft.com/office/powerpoint/2010/main" val="3870834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p:cNvSpPr txBox="1"/>
          <p:nvPr/>
        </p:nvSpPr>
        <p:spPr>
          <a:xfrm>
            <a:off x="0" y="4789206"/>
            <a:ext cx="12103811" cy="2031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Organic Breeding brings many new ideas, concepts and restrictions. Understand the difference between breeding </a:t>
            </a:r>
            <a:r>
              <a:rPr lang="en-GB" dirty="0">
                <a:solidFill>
                  <a:srgbClr val="0000FF"/>
                </a:solidFill>
                <a:latin typeface="Arial" panose="020B0604020202020204" pitchFamily="34" charset="0"/>
                <a:cs typeface="Arial" panose="020B0604020202020204" pitchFamily="34" charset="0"/>
              </a:rPr>
              <a:t>for</a:t>
            </a:r>
            <a:r>
              <a:rPr lang="en-GB" dirty="0">
                <a:latin typeface="Arial" panose="020B0604020202020204" pitchFamily="34" charset="0"/>
                <a:cs typeface="Arial" panose="020B0604020202020204" pitchFamily="34" charset="0"/>
              </a:rPr>
              <a:t> organic conditions and breeding </a:t>
            </a:r>
            <a:r>
              <a:rPr lang="en-GB" dirty="0">
                <a:solidFill>
                  <a:srgbClr val="0000FF"/>
                </a:solidFill>
                <a:latin typeface="Arial" panose="020B0604020202020204" pitchFamily="34" charset="0"/>
                <a:cs typeface="Arial" panose="020B0604020202020204" pitchFamily="34" charset="0"/>
              </a:rPr>
              <a:t>in-and-for</a:t>
            </a:r>
            <a:r>
              <a:rPr lang="en-GB" dirty="0">
                <a:latin typeface="Arial" panose="020B0604020202020204" pitchFamily="34" charset="0"/>
                <a:cs typeface="Arial" panose="020B0604020202020204" pitchFamily="34" charset="0"/>
              </a:rPr>
              <a:t> organic conditions. </a:t>
            </a:r>
          </a:p>
          <a:p>
            <a:endParaRPr lang="en-GB" dirty="0">
              <a:latin typeface="Arial" panose="020B0604020202020204" pitchFamily="34" charset="0"/>
              <a:cs typeface="Arial" panose="020B0604020202020204" pitchFamily="34" charset="0"/>
            </a:endParaRPr>
          </a:p>
          <a:p>
            <a:r>
              <a:rPr lang="en-GB" dirty="0">
                <a:solidFill>
                  <a:schemeClr val="tx1">
                    <a:lumMod val="50000"/>
                    <a:lumOff val="50000"/>
                  </a:schemeClr>
                </a:solidFill>
                <a:latin typeface="Arial" panose="020B0604020202020204" pitchFamily="34" charset="0"/>
                <a:cs typeface="Arial" panose="020B0604020202020204" pitchFamily="34" charset="0"/>
              </a:rPr>
              <a:t>Organic Plant breeding research and variety testing, www.fibl.org/en/themes/plant-breeding.</a:t>
            </a:r>
          </a:p>
          <a:p>
            <a:r>
              <a:rPr lang="en-GB" dirty="0">
                <a:solidFill>
                  <a:schemeClr val="tx1">
                    <a:lumMod val="50000"/>
                    <a:lumOff val="50000"/>
                  </a:schemeClr>
                </a:solidFill>
                <a:latin typeface="Arial" panose="020B0604020202020204" pitchFamily="34" charset="0"/>
                <a:cs typeface="Arial" panose="020B0604020202020204" pitchFamily="34" charset="0"/>
              </a:rPr>
              <a:t>www.lobbyfacts.eu/datacard/european-consortium-for-organic-plant-breeding?rid=329523333979-86.</a:t>
            </a:r>
          </a:p>
          <a:p>
            <a:r>
              <a:rPr lang="en-GB" dirty="0">
                <a:solidFill>
                  <a:schemeClr val="tx1">
                    <a:lumMod val="50000"/>
                    <a:lumOff val="50000"/>
                  </a:schemeClr>
                </a:solidFill>
                <a:latin typeface="Arial" panose="020B0604020202020204" pitchFamily="34" charset="0"/>
                <a:cs typeface="Arial" panose="020B0604020202020204" pitchFamily="34" charset="0"/>
              </a:rPr>
              <a:t>geneticliteracyproject.org/2023/05/16/cracks-appear-in-europes-opposition-to-crispr-gene-editing-and-other-new-breeding-technologies.</a:t>
            </a:r>
          </a:p>
        </p:txBody>
      </p:sp>
      <p:sp>
        <p:nvSpPr>
          <p:cNvPr id="3" name="TextBox 2"/>
          <p:cNvSpPr txBox="1"/>
          <p:nvPr/>
        </p:nvSpPr>
        <p:spPr>
          <a:xfrm>
            <a:off x="8014421" y="601567"/>
            <a:ext cx="4122545" cy="341632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 Plant Breeding too, there are fake news and rural myths. Example:</a:t>
            </a:r>
          </a:p>
          <a:p>
            <a:r>
              <a:rPr lang="en-GB" dirty="0">
                <a:latin typeface="Arial" panose="020B0604020202020204" pitchFamily="34" charset="0"/>
                <a:cs typeface="Arial" panose="020B0604020202020204" pitchFamily="34" charset="0"/>
              </a:rPr>
              <a:t>If hybrid cultivars (e.g. tomato, corn, sunflower) are harvested and seed was used again as farmer’s saved seed, then such seed is neither </a:t>
            </a:r>
            <a:r>
              <a:rPr lang="en-GB" dirty="0">
                <a:solidFill>
                  <a:srgbClr val="FF0000"/>
                </a:solidFill>
                <a:latin typeface="Arial" panose="020B0604020202020204" pitchFamily="34" charset="0"/>
                <a:cs typeface="Arial" panose="020B0604020202020204" pitchFamily="34" charset="0"/>
              </a:rPr>
              <a:t>dead</a:t>
            </a:r>
            <a:r>
              <a:rPr lang="en-GB" dirty="0">
                <a:latin typeface="Arial" panose="020B0604020202020204" pitchFamily="34" charset="0"/>
                <a:cs typeface="Arial" panose="020B0604020202020204" pitchFamily="34" charset="0"/>
              </a:rPr>
              <a:t> nor will e.g. corn mutate into a weedy plant. Yet, the resulting crop stand will become somewhat heterogeneous and, in case of outcrossing species, the crop will yield less, may be 10% - 50% compared to the initial hybrid cv.</a:t>
            </a:r>
          </a:p>
        </p:txBody>
      </p:sp>
      <p:sp>
        <p:nvSpPr>
          <p:cNvPr id="4" name="TextBox 3"/>
          <p:cNvSpPr txBox="1"/>
          <p:nvPr/>
        </p:nvSpPr>
        <p:spPr>
          <a:xfrm>
            <a:off x="33155" y="63504"/>
            <a:ext cx="1210381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Plant Breeders are people with diverse world views, philosophies.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547" y="666219"/>
            <a:ext cx="2929890" cy="4063021"/>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3"/>
          <a:stretch>
            <a:fillRect/>
          </a:stretch>
        </p:blipFill>
        <p:spPr>
          <a:xfrm>
            <a:off x="3063731" y="666219"/>
            <a:ext cx="4893396" cy="3321339"/>
          </a:xfrm>
          <a:prstGeom prst="rect">
            <a:avLst/>
          </a:prstGeom>
          <a:effectLst>
            <a:outerShdw blurRad="50800" dist="38100" dir="2700000" algn="tl" rotWithShape="0">
              <a:prstClr val="black">
                <a:alpha val="40000"/>
              </a:prstClr>
            </a:outerShdw>
          </a:effectLst>
        </p:spPr>
      </p:pic>
      <p:sp>
        <p:nvSpPr>
          <p:cNvPr id="9" name="TextBox 8"/>
          <p:cNvSpPr txBox="1"/>
          <p:nvPr/>
        </p:nvSpPr>
        <p:spPr>
          <a:xfrm>
            <a:off x="3063730" y="4091707"/>
            <a:ext cx="9073235"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 Germany, re-use of seed from hybrid and synthetic </a:t>
            </a:r>
            <a:r>
              <a:rPr lang="en-GB" dirty="0" err="1">
                <a:latin typeface="Arial" panose="020B0604020202020204" pitchFamily="34" charset="0"/>
                <a:cs typeface="Arial" panose="020B0604020202020204" pitchFamily="34" charset="0"/>
              </a:rPr>
              <a:t>cvs</a:t>
            </a:r>
            <a:r>
              <a:rPr lang="en-GB" dirty="0">
                <a:latin typeface="Arial" panose="020B0604020202020204" pitchFamily="34" charset="0"/>
                <a:cs typeface="Arial" panose="020B0604020202020204" pitchFamily="34" charset="0"/>
              </a:rPr>
              <a:t>. is – anyway – illegal. By the way: The Monsanto-idea of ‘</a:t>
            </a:r>
            <a:r>
              <a:rPr lang="en-GB" dirty="0">
                <a:solidFill>
                  <a:srgbClr val="FF0000"/>
                </a:solidFill>
                <a:latin typeface="Arial" panose="020B0604020202020204" pitchFamily="34" charset="0"/>
                <a:cs typeface="Arial" panose="020B0604020202020204" pitchFamily="34" charset="0"/>
              </a:rPr>
              <a:t>terminator seed</a:t>
            </a:r>
            <a:r>
              <a:rPr lang="en-GB" dirty="0">
                <a:latin typeface="Arial" panose="020B0604020202020204" pitchFamily="34" charset="0"/>
                <a:cs typeface="Arial" panose="020B0604020202020204" pitchFamily="34" charset="0"/>
              </a:rPr>
              <a:t>’ was never realized.</a:t>
            </a:r>
            <a:endParaRPr lang="en-GB" dirty="0"/>
          </a:p>
        </p:txBody>
      </p:sp>
      <p:sp>
        <p:nvSpPr>
          <p:cNvPr id="10"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30</a:t>
            </a:fld>
            <a:endParaRPr lang="en-US" dirty="0"/>
          </a:p>
        </p:txBody>
      </p:sp>
    </p:spTree>
    <p:extLst>
      <p:ext uri="{BB962C8B-B14F-4D97-AF65-F5344CB8AC3E}">
        <p14:creationId xmlns:p14="http://schemas.microsoft.com/office/powerpoint/2010/main" val="3525981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55" y="1011935"/>
            <a:ext cx="4917412" cy="3688059"/>
          </a:xfrm>
          <a:prstGeom prst="rect">
            <a:avLst/>
          </a:prstGeom>
        </p:spPr>
      </p:pic>
      <p:sp>
        <p:nvSpPr>
          <p:cNvPr id="4" name="TextBox 3"/>
          <p:cNvSpPr txBox="1"/>
          <p:nvPr/>
        </p:nvSpPr>
        <p:spPr>
          <a:xfrm>
            <a:off x="33155" y="63504"/>
            <a:ext cx="12103812"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There is no (Plant) Breeding without selection. And none without cooperation.</a:t>
            </a:r>
          </a:p>
          <a:p>
            <a:r>
              <a:rPr lang="en-GB" sz="2400" dirty="0">
                <a:latin typeface="Arial" panose="020B0604020202020204" pitchFamily="34" charset="0"/>
                <a:cs typeface="Arial" panose="020B0604020202020204" pitchFamily="34" charset="0"/>
              </a:rPr>
              <a:t>Between individuals, between institutions, regions, nations, international alliances.</a:t>
            </a:r>
          </a:p>
        </p:txBody>
      </p:sp>
      <p:sp>
        <p:nvSpPr>
          <p:cNvPr id="5" name="Textfeld 4"/>
          <p:cNvSpPr txBox="1"/>
          <p:nvPr/>
        </p:nvSpPr>
        <p:spPr>
          <a:xfrm>
            <a:off x="33155" y="4935611"/>
            <a:ext cx="12103812" cy="1754326"/>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Plant Breeding and seed production is an important business.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In the EU, </a:t>
            </a:r>
            <a:r>
              <a:rPr lang="en-GB" dirty="0" err="1">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n 2012, the value of the seed market reached around </a:t>
            </a:r>
            <a:r>
              <a:rPr lang="en-US">
                <a:latin typeface="Arial" panose="020B0604020202020204" pitchFamily="34" charset="0"/>
                <a:cs typeface="Arial" panose="020B0604020202020204" pitchFamily="34" charset="0"/>
              </a:rPr>
              <a:t>7000 million </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There are around 7000 seed companies in the EU. Most of them are  ‘Small and Medium’ sized companies. There are about 2000 breeding companies and Poland and in Romania, for instance; and between 120 and 350 in France, Italy, Germany, Netherlands, Slovakia (https://www.europarl.europa.eu/RegData/etudes/note/join/2013/513994/IPOL-AGRI_NT(2013)513994_EN.pdf).</a:t>
            </a:r>
            <a:endParaRPr lang="de-DE" dirty="0"/>
          </a:p>
        </p:txBody>
      </p:sp>
      <p:sp>
        <p:nvSpPr>
          <p:cNvPr id="3" name="TextBox 2"/>
          <p:cNvSpPr txBox="1"/>
          <p:nvPr/>
        </p:nvSpPr>
        <p:spPr>
          <a:xfrm>
            <a:off x="5092504" y="1006676"/>
            <a:ext cx="7030396" cy="369331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   Some pertinent </a:t>
            </a:r>
            <a:r>
              <a:rPr lang="en-GB"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stakeholders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Consultative Group on International Agricultural Research;</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www.cgiar.org</a:t>
            </a:r>
          </a:p>
          <a:p>
            <a:r>
              <a:rPr lang="en-GB"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International Center for Agricultural Research in the Dry Areas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(ICARDA), www.icarda.org</a:t>
            </a:r>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 Max-Planck-Institute for Plant Breeding Research,</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www.mpipz.mpg.de</a:t>
            </a:r>
          </a:p>
          <a:p>
            <a:r>
              <a:rPr lang="en-GB" dirty="0">
                <a:latin typeface="Arial" panose="020B0604020202020204" pitchFamily="34" charset="0"/>
                <a:cs typeface="Arial" panose="020B0604020202020204" pitchFamily="34" charset="0"/>
              </a:rPr>
              <a:t>● Federal Plant Variety Office, www.bundessortenamt.de/bsa/en</a:t>
            </a:r>
          </a:p>
          <a:p>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Bundesverband</a:t>
            </a:r>
            <a:r>
              <a:rPr lang="en-GB" dirty="0">
                <a:latin typeface="Arial" panose="020B0604020202020204" pitchFamily="34" charset="0"/>
                <a:cs typeface="Arial" panose="020B0604020202020204" pitchFamily="34" charset="0"/>
              </a:rPr>
              <a:t> Deutscher </a:t>
            </a:r>
            <a:r>
              <a:rPr lang="en-GB" dirty="0" err="1">
                <a:latin typeface="Arial" panose="020B0604020202020204" pitchFamily="34" charset="0"/>
                <a:cs typeface="Arial" panose="020B0604020202020204" pitchFamily="34" charset="0"/>
              </a:rPr>
              <a:t>Pflanzenzüchter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e.V</a:t>
            </a:r>
            <a:r>
              <a:rPr lang="en-GB" dirty="0">
                <a:latin typeface="Arial" panose="020B0604020202020204" pitchFamily="34" charset="0"/>
                <a:cs typeface="Arial" panose="020B0604020202020204" pitchFamily="34" charset="0"/>
              </a:rPr>
              <a:t>., www.bdp-</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online.de</a:t>
            </a:r>
          </a:p>
          <a:p>
            <a:r>
              <a:rPr lang="en-GB" dirty="0">
                <a:latin typeface="Arial" panose="020B0604020202020204" pitchFamily="34" charset="0"/>
                <a:cs typeface="Arial" panose="020B0604020202020204" pitchFamily="34" charset="0"/>
              </a:rPr>
              <a:t>● Federal Plant Variety Office, www.bundessortenamt.de</a:t>
            </a:r>
          </a:p>
          <a:p>
            <a:r>
              <a:rPr lang="en-GB"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Institute for Breeding Research on Agricultural Crops, www.julius-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kuehn.de</a:t>
            </a:r>
            <a:endParaRPr lang="en-GB" dirty="0">
              <a:latin typeface="Arial" panose="020B0604020202020204" pitchFamily="34" charset="0"/>
              <a:cs typeface="Arial" panose="020B0604020202020204" pitchFamily="34" charset="0"/>
            </a:endParaRPr>
          </a:p>
        </p:txBody>
      </p:sp>
      <p:sp>
        <p:nvSpPr>
          <p:cNvPr id="8"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31</a:t>
            </a:fld>
            <a:endParaRPr lang="en-US" dirty="0"/>
          </a:p>
        </p:txBody>
      </p:sp>
    </p:spTree>
    <p:extLst>
      <p:ext uri="{BB962C8B-B14F-4D97-AF65-F5344CB8AC3E}">
        <p14:creationId xmlns:p14="http://schemas.microsoft.com/office/powerpoint/2010/main" val="194860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154" y="1602957"/>
            <a:ext cx="5031215" cy="3773411"/>
          </a:xfrm>
          <a:prstGeom prst="rect">
            <a:avLst/>
          </a:prstGeom>
        </p:spPr>
      </p:pic>
      <p:sp>
        <p:nvSpPr>
          <p:cNvPr id="3" name="TextBox 2"/>
          <p:cNvSpPr txBox="1"/>
          <p:nvPr/>
        </p:nvSpPr>
        <p:spPr>
          <a:xfrm>
            <a:off x="5219114" y="1339174"/>
            <a:ext cx="6917853" cy="406265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Plant Breeding is an applied science. Breeders apply genetics to develop genotypes (cultivars) which perform better in agriculture (horticulture, silviculture, viticulture) than existing cultivars. Breeding objectives reflect human needs and desires (not the survival criteria in the wild).</a:t>
            </a:r>
            <a:r>
              <a:rPr lang="en-GB" sz="1200" dirty="0">
                <a:latin typeface="Arial" panose="020B0604020202020204" pitchFamily="34" charset="0"/>
                <a:cs typeface="Arial" panose="020B0604020202020204" pitchFamily="34" charset="0"/>
              </a:rPr>
              <a:t> </a:t>
            </a: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Plant Breeders apply Botany, Agronomy, Genetics (Classical, Molecular, Quantitative), Genomics, Pathology, Statistics, and more. Plant Breeding in narrow sense: Development of improved cultivars. In broad sense: All pre-breeding and breeding research activities contributing to genetic crop improvement.</a:t>
            </a:r>
          </a:p>
          <a:p>
            <a:endParaRPr lang="en-GB" sz="1200"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Nota bene: Plant Breeding is not the same as production of Certified Seed (of released cultivars); although this is the materialized product of breeders.</a:t>
            </a:r>
          </a:p>
        </p:txBody>
      </p:sp>
      <p:sp>
        <p:nvSpPr>
          <p:cNvPr id="4" name="TextBox 3"/>
          <p:cNvSpPr txBox="1"/>
          <p:nvPr/>
        </p:nvSpPr>
        <p:spPr>
          <a:xfrm>
            <a:off x="33155" y="63504"/>
            <a:ext cx="12103812" cy="120032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Plant Breeders integrate </a:t>
            </a:r>
            <a:r>
              <a:rPr lang="en-GB" sz="2400" dirty="0">
                <a:solidFill>
                  <a:srgbClr val="0000FF"/>
                </a:solidFill>
                <a:latin typeface="Arial" panose="020B0604020202020204" pitchFamily="34" charset="0"/>
                <a:cs typeface="Arial" panose="020B0604020202020204" pitchFamily="34" charset="0"/>
              </a:rPr>
              <a:t>‘breeders’ eye </a:t>
            </a:r>
            <a:r>
              <a:rPr lang="en-GB" sz="2400" dirty="0">
                <a:latin typeface="Arial" panose="020B0604020202020204" pitchFamily="34" charset="0"/>
                <a:cs typeface="Arial" panose="020B0604020202020204" pitchFamily="34" charset="0"/>
              </a:rPr>
              <a:t>&amp; intuition with science and new techniques. They often try their luck with some additional, unusual crosses.</a:t>
            </a:r>
            <a:r>
              <a:rPr lang="en-US" sz="2400" dirty="0">
                <a:latin typeface="Arial" panose="020B0604020202020204" pitchFamily="34" charset="0"/>
                <a:cs typeface="Arial" panose="020B0604020202020204" pitchFamily="34" charset="0"/>
              </a:rPr>
              <a:t> Cultivar-making takes many years: Breeders have to anticipate today the needs of after-tomorrow.</a:t>
            </a:r>
            <a:endParaRPr lang="en-GB" sz="2400" dirty="0">
              <a:latin typeface="Arial" panose="020B0604020202020204" pitchFamily="34" charset="0"/>
              <a:cs typeface="Arial" panose="020B0604020202020204" pitchFamily="34" charset="0"/>
            </a:endParaRPr>
          </a:p>
        </p:txBody>
      </p:sp>
      <p:sp>
        <p:nvSpPr>
          <p:cNvPr id="5" name="TextBox 4"/>
          <p:cNvSpPr txBox="1"/>
          <p:nvPr/>
        </p:nvSpPr>
        <p:spPr>
          <a:xfrm>
            <a:off x="33154" y="5769858"/>
            <a:ext cx="12103813" cy="92333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solidFill>
                  <a:srgbClr val="0000FF"/>
                </a:solidFill>
                <a:latin typeface="Arial" panose="020B0604020202020204" pitchFamily="34" charset="0"/>
                <a:cs typeface="Arial" panose="020B0604020202020204" pitchFamily="34" charset="0"/>
              </a:rPr>
              <a:t>Plant Breeders </a:t>
            </a:r>
            <a:r>
              <a:rPr lang="en-GB" dirty="0">
                <a:latin typeface="Arial" panose="020B0604020202020204" pitchFamily="34" charset="0"/>
                <a:cs typeface="Arial" panose="020B0604020202020204" pitchFamily="34" charset="0"/>
              </a:rPr>
              <a:t>work in office to plan the season, analyse results, visit lab, workshop, workroom to plan and discuss there, drive from location to location to visit their field nurseries, walk through field nurseries to take series of visual scores, fly drones there, visit congresses to give and listen to talks. They </a:t>
            </a:r>
            <a:r>
              <a:rPr lang="en-GB" dirty="0">
                <a:solidFill>
                  <a:srgbClr val="0000FF"/>
                </a:solidFill>
                <a:latin typeface="Arial" panose="020B0604020202020204" pitchFamily="34" charset="0"/>
                <a:cs typeface="Arial" panose="020B0604020202020204" pitchFamily="34" charset="0"/>
              </a:rPr>
              <a:t>create novelties, new types of plants</a:t>
            </a:r>
            <a:r>
              <a:rPr lang="en-GB" dirty="0">
                <a:latin typeface="Arial" panose="020B0604020202020204" pitchFamily="34" charset="0"/>
                <a:cs typeface="Arial" panose="020B0604020202020204" pitchFamily="34" charset="0"/>
              </a:rPr>
              <a: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54" y="3181702"/>
            <a:ext cx="2194666" cy="2194666"/>
          </a:xfrm>
          <a:prstGeom prst="rect">
            <a:avLst/>
          </a:prstGeom>
          <a:solidFill>
            <a:schemeClr val="bg1"/>
          </a:solidFill>
          <a:effectLst>
            <a:outerShdw blurRad="50800" dist="38100" dir="2700000" algn="tl" rotWithShape="0">
              <a:srgbClr val="0000FF">
                <a:alpha val="40000"/>
              </a:srgbClr>
            </a:outerShdw>
          </a:effectLst>
        </p:spPr>
      </p:pic>
      <p:sp>
        <p:nvSpPr>
          <p:cNvPr id="8"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32</a:t>
            </a:fld>
            <a:endParaRPr lang="en-US" dirty="0"/>
          </a:p>
        </p:txBody>
      </p:sp>
    </p:spTree>
    <p:extLst>
      <p:ext uri="{BB962C8B-B14F-4D97-AF65-F5344CB8AC3E}">
        <p14:creationId xmlns:p14="http://schemas.microsoft.com/office/powerpoint/2010/main" val="39586609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19A5F018-F1AB-4499-8D59-D9579D3C071C}"/>
              </a:ext>
            </a:extLst>
          </p:cNvPr>
          <p:cNvGraphicFramePr>
            <a:graphicFrameLocks noChangeAspect="1"/>
          </p:cNvGraphicFramePr>
          <p:nvPr>
            <p:extLst>
              <p:ext uri="{D42A27DB-BD31-4B8C-83A1-F6EECF244321}">
                <p14:modId xmlns:p14="http://schemas.microsoft.com/office/powerpoint/2010/main" val="3250686244"/>
              </p:ext>
            </p:extLst>
          </p:nvPr>
        </p:nvGraphicFramePr>
        <p:xfrm>
          <a:off x="77279" y="87428"/>
          <a:ext cx="10120295" cy="6683143"/>
        </p:xfrm>
        <a:graphic>
          <a:graphicData uri="http://schemas.openxmlformats.org/presentationml/2006/ole">
            <mc:AlternateContent xmlns:mc="http://schemas.openxmlformats.org/markup-compatibility/2006">
              <mc:Choice xmlns:v="urn:schemas-microsoft-com:vml" Requires="v">
                <p:oleObj spid="_x0000_s2054" name="Document" r:id="rId3" imgW="8656667" imgH="5716372" progId="Word.Document.12">
                  <p:link updateAutomatic="1"/>
                </p:oleObj>
              </mc:Choice>
              <mc:Fallback>
                <p:oleObj name="Document" r:id="rId3" imgW="8656667" imgH="5716372" progId="Word.Document.12">
                  <p:link updateAutomatic="1"/>
                  <p:pic>
                    <p:nvPicPr>
                      <p:cNvPr id="2" name="Object 1">
                        <a:extLst>
                          <a:ext uri="{FF2B5EF4-FFF2-40B4-BE49-F238E27FC236}">
                            <a16:creationId xmlns:a16="http://schemas.microsoft.com/office/drawing/2014/main" id="{2EF20BFC-4909-4920-A87D-B95EB08EC859}"/>
                          </a:ext>
                        </a:extLst>
                      </p:cNvPr>
                      <p:cNvPicPr/>
                      <p:nvPr/>
                    </p:nvPicPr>
                    <p:blipFill>
                      <a:blip r:embed="rId4"/>
                      <a:stretch>
                        <a:fillRect/>
                      </a:stretch>
                    </p:blipFill>
                    <p:spPr>
                      <a:xfrm>
                        <a:off x="77279" y="87428"/>
                        <a:ext cx="10120295" cy="6683143"/>
                      </a:xfrm>
                      <a:prstGeom prst="rect">
                        <a:avLst/>
                      </a:prstGeom>
                    </p:spPr>
                  </p:pic>
                </p:oleObj>
              </mc:Fallback>
            </mc:AlternateContent>
          </a:graphicData>
        </a:graphic>
      </p:graphicFrame>
      <p:sp>
        <p:nvSpPr>
          <p:cNvPr id="2" name="TextBox 1"/>
          <p:cNvSpPr txBox="1"/>
          <p:nvPr/>
        </p:nvSpPr>
        <p:spPr>
          <a:xfrm rot="20963676">
            <a:off x="5095782" y="5065203"/>
            <a:ext cx="6844684"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From here you may go to UNBLAB-PopGen_Ch-1[HWE I]</a:t>
            </a:r>
          </a:p>
        </p:txBody>
      </p:sp>
      <p:sp>
        <p:nvSpPr>
          <p:cNvPr id="3"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33</a:t>
            </a:fld>
            <a:endParaRPr lang="en-US" dirty="0"/>
          </a:p>
        </p:txBody>
      </p:sp>
    </p:spTree>
    <p:extLst>
      <p:ext uri="{BB962C8B-B14F-4D97-AF65-F5344CB8AC3E}">
        <p14:creationId xmlns:p14="http://schemas.microsoft.com/office/powerpoint/2010/main" val="102825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2000" y="72000"/>
            <a:ext cx="12003100"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Plant Breeding as Profession, as field of Research, part of Agronomy and Agriculture.                        © Wolfgang Link 	wlink@gwdg.de</a:t>
            </a:r>
            <a:r>
              <a:rPr lang="en-GB" dirty="0"/>
              <a:t> </a:t>
            </a:r>
          </a:p>
        </p:txBody>
      </p:sp>
      <p:grpSp>
        <p:nvGrpSpPr>
          <p:cNvPr id="3" name="Gruppieren 2"/>
          <p:cNvGrpSpPr/>
          <p:nvPr/>
        </p:nvGrpSpPr>
        <p:grpSpPr>
          <a:xfrm>
            <a:off x="4972" y="937410"/>
            <a:ext cx="11634795" cy="5917258"/>
            <a:chOff x="4972" y="937410"/>
            <a:chExt cx="11634795" cy="5917258"/>
          </a:xfrm>
        </p:grpSpPr>
        <p:pic>
          <p:nvPicPr>
            <p:cNvPr id="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96" y="937410"/>
              <a:ext cx="7594336" cy="288644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6" y="3911566"/>
              <a:ext cx="11306076" cy="288644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72096" y="3601039"/>
              <a:ext cx="7728584" cy="31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p:cNvSpPr/>
            <p:nvPr/>
          </p:nvSpPr>
          <p:spPr>
            <a:xfrm>
              <a:off x="7494309" y="937410"/>
              <a:ext cx="414780" cy="2818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p:cNvSpPr/>
            <p:nvPr/>
          </p:nvSpPr>
          <p:spPr>
            <a:xfrm>
              <a:off x="7282206" y="3190973"/>
              <a:ext cx="292231" cy="4430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p:cNvSpPr/>
            <p:nvPr/>
          </p:nvSpPr>
          <p:spPr>
            <a:xfrm>
              <a:off x="11224987" y="3686893"/>
              <a:ext cx="414780" cy="30061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a:blip r:embed="rId4"/>
            <a:stretch>
              <a:fillRect/>
            </a:stretch>
          </p:blipFill>
          <p:spPr>
            <a:xfrm>
              <a:off x="7538101" y="1059326"/>
              <a:ext cx="1796921" cy="2574708"/>
            </a:xfrm>
            <a:prstGeom prst="rect">
              <a:avLst/>
            </a:prstGeom>
          </p:spPr>
        </p:pic>
        <p:pic>
          <p:nvPicPr>
            <p:cNvPr id="2050" name="Picture 2" descr="Grundlagen der Pflanzenzüchtu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7116" y="1044334"/>
              <a:ext cx="1763244" cy="255670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4972" y="6628183"/>
              <a:ext cx="11422000" cy="226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Grafik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37522" y="1054100"/>
              <a:ext cx="1764000" cy="2538355"/>
            </a:xfrm>
            <a:prstGeom prst="rect">
              <a:avLst/>
            </a:prstGeom>
          </p:spPr>
        </p:pic>
      </p:grpSp>
      <p:sp>
        <p:nvSpPr>
          <p:cNvPr id="17" name="Textfeld 5"/>
          <p:cNvSpPr txBox="1"/>
          <p:nvPr/>
        </p:nvSpPr>
        <p:spPr>
          <a:xfrm>
            <a:off x="11378172" y="6364674"/>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4</a:t>
            </a:fld>
            <a:endParaRPr lang="en-US" dirty="0"/>
          </a:p>
        </p:txBody>
      </p:sp>
      <p:sp>
        <p:nvSpPr>
          <p:cNvPr id="19" name="TextBox 18">
            <a:extLst>
              <a:ext uri="{FF2B5EF4-FFF2-40B4-BE49-F238E27FC236}">
                <a16:creationId xmlns:a16="http://schemas.microsoft.com/office/drawing/2014/main" id="{AB60A92B-A550-45B6-AE96-2FA7197C148D}"/>
              </a:ext>
            </a:extLst>
          </p:cNvPr>
          <p:cNvSpPr txBox="1"/>
          <p:nvPr/>
        </p:nvSpPr>
        <p:spPr>
          <a:xfrm>
            <a:off x="95999" y="3559946"/>
            <a:ext cx="1200000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copyright for images of books or logos and the like always belongs to the author or publisher or company, so please take strict note of this when handling them.</a:t>
            </a:r>
          </a:p>
        </p:txBody>
      </p:sp>
    </p:spTree>
    <p:extLst>
      <p:ext uri="{BB962C8B-B14F-4D97-AF65-F5344CB8AC3E}">
        <p14:creationId xmlns:p14="http://schemas.microsoft.com/office/powerpoint/2010/main" val="258379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8866120" y="0"/>
            <a:ext cx="3325880" cy="16547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Picture 12"/>
          <p:cNvPicPr>
            <a:picLocks noChangeAspect="1"/>
          </p:cNvPicPr>
          <p:nvPr/>
        </p:nvPicPr>
        <p:blipFill>
          <a:blip r:embed="rId2" cstate="email">
            <a:extLst>
              <a:ext uri="{BEBA8EAE-BF5A-486C-A8C5-ECC9F3942E4B}">
                <a14:imgProps xmlns:a14="http://schemas.microsoft.com/office/drawing/2010/main">
                  <a14:imgLayer r:embed="rId3">
                    <a14:imgEffect>
                      <a14:sharpenSoften amount="50000"/>
                    </a14:imgEffect>
                    <a14:imgEffect>
                      <a14:brightnessContrast bright="-43000"/>
                    </a14:imgEffect>
                  </a14:imgLayer>
                </a14:imgProps>
              </a:ext>
              <a:ext uri="{28A0092B-C50C-407E-A947-70E740481C1C}">
                <a14:useLocalDpi xmlns:a14="http://schemas.microsoft.com/office/drawing/2010/main"/>
              </a:ext>
            </a:extLst>
          </a:blip>
          <a:stretch>
            <a:fillRect/>
          </a:stretch>
        </p:blipFill>
        <p:spPr>
          <a:xfrm>
            <a:off x="12406" y="0"/>
            <a:ext cx="8853714" cy="6858000"/>
          </a:xfrm>
          <a:prstGeom prst="rect">
            <a:avLst/>
          </a:prstGeom>
          <a:effectLst>
            <a:outerShdw blurRad="50800" dist="38100" dir="2700000" algn="tl" rotWithShape="0">
              <a:prstClr val="black">
                <a:alpha val="40000"/>
              </a:prstClr>
            </a:outerShdw>
          </a:effectLst>
        </p:spPr>
      </p:pic>
      <p:sp>
        <p:nvSpPr>
          <p:cNvPr id="11" name="TextBox 10"/>
          <p:cNvSpPr txBox="1"/>
          <p:nvPr/>
        </p:nvSpPr>
        <p:spPr>
          <a:xfrm>
            <a:off x="7606039" y="1446426"/>
            <a:ext cx="4502888" cy="5250540"/>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a:lnSpc>
                <a:spcPct val="98000"/>
              </a:lnSpc>
            </a:pPr>
            <a:r>
              <a:rPr lang="en-GB" dirty="0">
                <a:latin typeface="Arial" panose="020B0604020202020204" pitchFamily="34" charset="0"/>
                <a:cs typeface="Arial" panose="020B0604020202020204" pitchFamily="34" charset="0"/>
              </a:rPr>
              <a:t>Carl Sagan: </a:t>
            </a:r>
          </a:p>
          <a:p>
            <a:pPr>
              <a:lnSpc>
                <a:spcPct val="98000"/>
              </a:lnSpc>
            </a:pPr>
            <a:r>
              <a:rPr lang="en-GB" dirty="0">
                <a:latin typeface="Arial" panose="020B0604020202020204" pitchFamily="34" charset="0"/>
                <a:cs typeface="Arial" panose="020B0604020202020204" pitchFamily="34" charset="0"/>
              </a:rPr>
              <a:t>Look again at that dot. That's here. That's home. That's us. On it everyone you love, everyone you know, everyone you ever heard of, every human being who ever was, lived out their lives. The aggregate of our joy and suffering, thousands of </a:t>
            </a:r>
            <a:r>
              <a:rPr lang="en-GB" dirty="0" err="1">
                <a:latin typeface="Arial" panose="020B0604020202020204" pitchFamily="34" charset="0"/>
                <a:cs typeface="Arial" panose="020B0604020202020204" pitchFamily="34" charset="0"/>
              </a:rPr>
              <a:t>confi</a:t>
            </a:r>
            <a:r>
              <a:rPr lang="en-GB" dirty="0">
                <a:latin typeface="Arial" panose="020B0604020202020204" pitchFamily="34" charset="0"/>
                <a:cs typeface="Arial" panose="020B0604020202020204" pitchFamily="34" charset="0"/>
              </a:rPr>
              <a:t>-dent religions, ideologies, and economic doctrines, every hunter and forager, every hero and coward, every creator and de-</a:t>
            </a:r>
            <a:r>
              <a:rPr lang="en-GB" dirty="0" err="1">
                <a:latin typeface="Arial" panose="020B0604020202020204" pitchFamily="34" charset="0"/>
                <a:cs typeface="Arial" panose="020B0604020202020204" pitchFamily="34" charset="0"/>
              </a:rPr>
              <a:t>stroyer</a:t>
            </a:r>
            <a:r>
              <a:rPr lang="en-GB" dirty="0">
                <a:latin typeface="Arial" panose="020B0604020202020204" pitchFamily="34" charset="0"/>
                <a:cs typeface="Arial" panose="020B0604020202020204" pitchFamily="34" charset="0"/>
              </a:rPr>
              <a:t> of civilization, every king and pea-</a:t>
            </a:r>
            <a:r>
              <a:rPr lang="en-GB" dirty="0" err="1">
                <a:latin typeface="Arial" panose="020B0604020202020204" pitchFamily="34" charset="0"/>
                <a:cs typeface="Arial" panose="020B0604020202020204" pitchFamily="34" charset="0"/>
              </a:rPr>
              <a:t>sant</a:t>
            </a:r>
            <a:r>
              <a:rPr lang="en-GB" dirty="0">
                <a:latin typeface="Arial" panose="020B0604020202020204" pitchFamily="34" charset="0"/>
                <a:cs typeface="Arial" panose="020B0604020202020204" pitchFamily="34" charset="0"/>
              </a:rPr>
              <a:t>, every young couple in love, every mother and father, hopeful child, inventor and explorer, every teacher of morals, every corrupt politician, every "superstar," every "supreme leader," every saint and sinner in the history of our species lived there - on a mote of dust suspended in a sunbeam.</a:t>
            </a:r>
          </a:p>
        </p:txBody>
      </p:sp>
      <p:sp>
        <p:nvSpPr>
          <p:cNvPr id="16" name="Oval 15"/>
          <p:cNvSpPr/>
          <p:nvPr/>
        </p:nvSpPr>
        <p:spPr>
          <a:xfrm>
            <a:off x="5023885" y="3391786"/>
            <a:ext cx="611372" cy="62200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feld 1"/>
          <p:cNvSpPr txBox="1"/>
          <p:nvPr/>
        </p:nvSpPr>
        <p:spPr>
          <a:xfrm>
            <a:off x="72000" y="72000"/>
            <a:ext cx="12096521" cy="1200329"/>
          </a:xfrm>
          <a:prstGeom prst="rect">
            <a:avLst/>
          </a:prstGeom>
          <a:solidFill>
            <a:schemeClr val="tx1"/>
          </a:solidFill>
          <a:ln>
            <a:noFill/>
          </a:ln>
          <a:effectLst>
            <a:outerShdw blurRad="50800" dist="38100" dir="2700000" algn="tl" rotWithShape="0">
              <a:schemeClr val="bg1">
                <a:alpha val="40000"/>
              </a:schemeClr>
            </a:outerShdw>
          </a:effectLst>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The ‘Pale Blue Dot’ is an overly famous, mind-stirring photograph of planet Earth taken Feb. 14, 1990, by NASA's Voyager 1 space probe, looking ‘back to us’ from a distance of 6 ∙ 10</a:t>
            </a:r>
            <a:r>
              <a:rPr lang="en-US" sz="2400" baseline="30000" dirty="0">
                <a:solidFill>
                  <a:schemeClr val="bg1"/>
                </a:solidFill>
                <a:latin typeface="Arial" panose="020B0604020202020204" pitchFamily="34" charset="0"/>
                <a:cs typeface="Arial" panose="020B0604020202020204" pitchFamily="34" charset="0"/>
              </a:rPr>
              <a:t>9</a:t>
            </a:r>
            <a:r>
              <a:rPr lang="en-US" sz="2400" dirty="0">
                <a:solidFill>
                  <a:schemeClr val="bg1"/>
                </a:solidFill>
                <a:latin typeface="Arial" panose="020B0604020202020204" pitchFamily="34" charset="0"/>
                <a:cs typeface="Arial" panose="020B0604020202020204" pitchFamily="34" charset="0"/>
              </a:rPr>
              <a:t> km (farther than Neptune; meanwhile Voyager 1 flies at 24 ∙ 10</a:t>
            </a:r>
            <a:r>
              <a:rPr lang="en-US" sz="2400" baseline="30000" dirty="0">
                <a:solidFill>
                  <a:schemeClr val="bg1"/>
                </a:solidFill>
                <a:latin typeface="Arial" panose="020B0604020202020204" pitchFamily="34" charset="0"/>
                <a:cs typeface="Arial" panose="020B0604020202020204" pitchFamily="34" charset="0"/>
              </a:rPr>
              <a:t>9</a:t>
            </a:r>
            <a:r>
              <a:rPr lang="en-US" sz="2400" dirty="0">
                <a:solidFill>
                  <a:schemeClr val="bg1"/>
                </a:solidFill>
                <a:latin typeface="Arial" panose="020B0604020202020204" pitchFamily="34" charset="0"/>
                <a:cs typeface="Arial" panose="020B0604020202020204" pitchFamily="34" charset="0"/>
              </a:rPr>
              <a:t> km). </a:t>
            </a:r>
          </a:p>
        </p:txBody>
      </p:sp>
      <p:sp>
        <p:nvSpPr>
          <p:cNvPr id="9" name="TextBox 8"/>
          <p:cNvSpPr txBox="1"/>
          <p:nvPr/>
        </p:nvSpPr>
        <p:spPr>
          <a:xfrm>
            <a:off x="37804" y="6459037"/>
            <a:ext cx="6873462" cy="35394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1700" b="1" i="0" dirty="0">
                <a:solidFill>
                  <a:srgbClr val="202122"/>
                </a:solidFill>
                <a:effectLst/>
                <a:latin typeface="Arial" panose="020B0604020202020204" pitchFamily="34" charset="0"/>
              </a:rPr>
              <a:t> </a:t>
            </a:r>
            <a:r>
              <a:rPr lang="en-GB" sz="1700" i="0" dirty="0">
                <a:effectLst/>
                <a:latin typeface="Arial" panose="020B0604020202020204" pitchFamily="34" charset="0"/>
              </a:rPr>
              <a:t>Courtesy </a:t>
            </a:r>
            <a:r>
              <a:rPr lang="en-GB" sz="1700" i="0" u="none" strike="noStrike" dirty="0">
                <a:effectLst/>
                <a:latin typeface="Arial" panose="020B0604020202020204" pitchFamily="34" charset="0"/>
              </a:rPr>
              <a:t>NAS</a:t>
            </a:r>
            <a:r>
              <a:rPr lang="en-GB" sz="1700" i="0" strike="noStrike" dirty="0">
                <a:effectLst/>
                <a:latin typeface="Arial" panose="020B0604020202020204" pitchFamily="34" charset="0"/>
              </a:rPr>
              <a:t>A</a:t>
            </a:r>
            <a:r>
              <a:rPr lang="en-GB" sz="1700" i="0" dirty="0">
                <a:effectLst/>
                <a:latin typeface="Arial" panose="020B0604020202020204" pitchFamily="34" charset="0"/>
              </a:rPr>
              <a:t>/</a:t>
            </a:r>
            <a:r>
              <a:rPr lang="en-GB" sz="1700" i="0" strike="noStrike" dirty="0">
                <a:effectLst/>
                <a:latin typeface="Arial" panose="020B0604020202020204" pitchFamily="34" charset="0"/>
              </a:rPr>
              <a:t>JPL</a:t>
            </a:r>
            <a:r>
              <a:rPr lang="en-GB" sz="1700" i="0" dirty="0">
                <a:effectLst/>
                <a:latin typeface="Arial" panose="020B0604020202020204" pitchFamily="34" charset="0"/>
              </a:rPr>
              <a:t>-</a:t>
            </a:r>
            <a:r>
              <a:rPr lang="en-GB" sz="1700" i="0" strike="noStrike" dirty="0">
                <a:effectLst/>
                <a:latin typeface="Arial" panose="020B0604020202020204" pitchFamily="34" charset="0"/>
              </a:rPr>
              <a:t>Caltech; </a:t>
            </a:r>
            <a:r>
              <a:rPr lang="en-GB" sz="1700" dirty="0">
                <a:latin typeface="Arial" panose="020B0604020202020204" pitchFamily="34" charset="0"/>
                <a:cs typeface="Arial" panose="020B0604020202020204" pitchFamily="34" charset="0"/>
              </a:rPr>
              <a:t>www.jpl.nasa.gov/jpl-image-use-policy</a:t>
            </a:r>
          </a:p>
        </p:txBody>
      </p:sp>
      <p:sp>
        <p:nvSpPr>
          <p:cNvPr id="10"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5</a:t>
            </a:fld>
            <a:endParaRPr lang="en-US" dirty="0"/>
          </a:p>
        </p:txBody>
      </p:sp>
    </p:spTree>
    <p:extLst>
      <p:ext uri="{BB962C8B-B14F-4D97-AF65-F5344CB8AC3E}">
        <p14:creationId xmlns:p14="http://schemas.microsoft.com/office/powerpoint/2010/main" val="1115195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8144" y="4010024"/>
            <a:ext cx="3686849" cy="2661905"/>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5" y="974437"/>
            <a:ext cx="8160000" cy="5760000"/>
          </a:xfrm>
          <a:prstGeom prst="rect">
            <a:avLst/>
          </a:prstGeom>
          <a:effectLst>
            <a:outerShdw blurRad="50800" dist="38100" dir="2700000" algn="tl" rotWithShape="0">
              <a:prstClr val="black">
                <a:alpha val="40000"/>
              </a:prstClr>
            </a:outerShdw>
          </a:effectLst>
        </p:spPr>
      </p:pic>
      <p:sp>
        <p:nvSpPr>
          <p:cNvPr id="4" name="TextBox 3"/>
          <p:cNvSpPr txBox="1"/>
          <p:nvPr/>
        </p:nvSpPr>
        <p:spPr>
          <a:xfrm>
            <a:off x="0" y="1048307"/>
            <a:ext cx="53940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Increase of global population from year 0 to 2021</a:t>
            </a:r>
          </a:p>
        </p:txBody>
      </p:sp>
      <p:sp>
        <p:nvSpPr>
          <p:cNvPr id="5" name="TextBox 4"/>
          <p:cNvSpPr txBox="1"/>
          <p:nvPr/>
        </p:nvSpPr>
        <p:spPr>
          <a:xfrm>
            <a:off x="83127" y="6248402"/>
            <a:ext cx="79848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HYCE 2017; </a:t>
            </a:r>
            <a:r>
              <a:rPr lang="en-GB" dirty="0" err="1">
                <a:latin typeface="Arial" panose="020B0604020202020204" pitchFamily="34" charset="0"/>
                <a:cs typeface="Arial" panose="020B0604020202020204" pitchFamily="34" charset="0"/>
              </a:rPr>
              <a:t>Gapminder</a:t>
            </a:r>
            <a:r>
              <a:rPr lang="en-GB" dirty="0">
                <a:latin typeface="Arial" panose="020B0604020202020204" pitchFamily="34" charset="0"/>
                <a:cs typeface="Arial" panose="020B0604020202020204" pitchFamily="34" charset="0"/>
              </a:rPr>
              <a:t> 2022; UN 2022.</a:t>
            </a:r>
          </a:p>
        </p:txBody>
      </p:sp>
      <p:sp>
        <p:nvSpPr>
          <p:cNvPr id="6" name="TextBox 5"/>
          <p:cNvSpPr txBox="1"/>
          <p:nvPr/>
        </p:nvSpPr>
        <p:spPr>
          <a:xfrm>
            <a:off x="83128" y="1918846"/>
            <a:ext cx="176414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7.000.000.000</a:t>
            </a:r>
          </a:p>
        </p:txBody>
      </p:sp>
      <p:cxnSp>
        <p:nvCxnSpPr>
          <p:cNvPr id="8" name="Straight Connector 7"/>
          <p:cNvCxnSpPr>
            <a:stCxn id="6" idx="3"/>
          </p:cNvCxnSpPr>
          <p:nvPr/>
        </p:nvCxnSpPr>
        <p:spPr>
          <a:xfrm>
            <a:off x="1847274" y="2103512"/>
            <a:ext cx="4983017" cy="699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416973" y="660934"/>
            <a:ext cx="3662989" cy="2585323"/>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Although we consider every single human life to be infinitely </a:t>
            </a:r>
            <a:r>
              <a:rPr lang="en-GB" dirty="0" err="1">
                <a:latin typeface="Arial" panose="020B0604020202020204" pitchFamily="34" charset="0"/>
                <a:cs typeface="Arial" panose="020B0604020202020204" pitchFamily="34" charset="0"/>
              </a:rPr>
              <a:t>valu</a:t>
            </a:r>
            <a:r>
              <a:rPr lang="en-GB" dirty="0">
                <a:latin typeface="Arial" panose="020B0604020202020204" pitchFamily="34" charset="0"/>
                <a:cs typeface="Arial" panose="020B0604020202020204" pitchFamily="34" charset="0"/>
              </a:rPr>
              <a:t>-able, the very large number of us, </a:t>
            </a:r>
            <a:r>
              <a:rPr lang="en-GB" dirty="0">
                <a:solidFill>
                  <a:srgbClr val="0000FF"/>
                </a:solidFill>
                <a:latin typeface="Arial" panose="020B0604020202020204" pitchFamily="34" charset="0"/>
                <a:cs typeface="Arial" panose="020B0604020202020204" pitchFamily="34" charset="0"/>
              </a:rPr>
              <a:t>us people now living </a:t>
            </a:r>
            <a:r>
              <a:rPr lang="en-GB" dirty="0">
                <a:latin typeface="Arial" panose="020B0604020202020204" pitchFamily="34" charset="0"/>
                <a:cs typeface="Arial" panose="020B0604020202020204" pitchFamily="34" charset="0"/>
              </a:rPr>
              <a:t>at the same time, is a problem of utmost </a:t>
            </a:r>
            <a:r>
              <a:rPr lang="en-GB" dirty="0" err="1">
                <a:latin typeface="Arial" panose="020B0604020202020204" pitchFamily="34" charset="0"/>
                <a:cs typeface="Arial" panose="020B0604020202020204" pitchFamily="34" charset="0"/>
              </a:rPr>
              <a:t>im-portance</a:t>
            </a:r>
            <a:r>
              <a:rPr lang="en-GB" dirty="0">
                <a:latin typeface="Arial" panose="020B0604020202020204" pitchFamily="34" charset="0"/>
                <a:cs typeface="Arial" panose="020B0604020202020204" pitchFamily="34" charset="0"/>
              </a:rPr>
              <a:t>. Most of all our </a:t>
            </a:r>
            <a:r>
              <a:rPr lang="en-GB" dirty="0" err="1">
                <a:latin typeface="Arial" panose="020B0604020202020204" pitchFamily="34" charset="0"/>
                <a:cs typeface="Arial" panose="020B0604020202020204" pitchFamily="34" charset="0"/>
              </a:rPr>
              <a:t>calami</a:t>
            </a:r>
            <a:r>
              <a:rPr lang="en-GB" dirty="0">
                <a:latin typeface="Arial" panose="020B0604020202020204" pitchFamily="34" charset="0"/>
                <a:cs typeface="Arial" panose="020B0604020202020204" pitchFamily="34" charset="0"/>
              </a:rPr>
              <a:t>-ties and problems would be much less if we were significantly fewer people on this planet.</a:t>
            </a:r>
          </a:p>
        </p:txBody>
      </p:sp>
      <p:pic>
        <p:nvPicPr>
          <p:cNvPr id="7" name="Picture 6"/>
          <p:cNvPicPr>
            <a:picLocks noChangeAspect="1"/>
          </p:cNvPicPr>
          <p:nvPr/>
        </p:nvPicPr>
        <p:blipFill>
          <a:blip r:embed="rId6"/>
          <a:stretch>
            <a:fillRect/>
          </a:stretch>
        </p:blipFill>
        <p:spPr>
          <a:xfrm>
            <a:off x="6722259" y="670011"/>
            <a:ext cx="1399798" cy="894112"/>
          </a:xfrm>
          <a:prstGeom prst="rect">
            <a:avLst/>
          </a:prstGeom>
        </p:spPr>
      </p:pic>
      <p:sp>
        <p:nvSpPr>
          <p:cNvPr id="11" name="TextBox 11"/>
          <p:cNvSpPr txBox="1"/>
          <p:nvPr/>
        </p:nvSpPr>
        <p:spPr>
          <a:xfrm>
            <a:off x="1989341" y="2450733"/>
            <a:ext cx="3537527" cy="286232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&gt; 8 ∙ 10</a:t>
            </a:r>
            <a:r>
              <a:rPr lang="en-GB" baseline="30000" dirty="0">
                <a:latin typeface="Arial" panose="020B0604020202020204" pitchFamily="34" charset="0"/>
                <a:cs typeface="Arial" panose="020B0604020202020204" pitchFamily="34" charset="0"/>
              </a:rPr>
              <a:t>9</a:t>
            </a:r>
            <a:r>
              <a:rPr lang="en-GB" dirty="0">
                <a:latin typeface="Arial" panose="020B0604020202020204" pitchFamily="34" charset="0"/>
                <a:cs typeface="Arial" panose="020B0604020202020204" pitchFamily="34" charset="0"/>
              </a:rPr>
              <a:t>  humans on planet Earth</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13.06.2023 1</a:t>
            </a:r>
            <a:r>
              <a:rPr lang="en-GB"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r>
              <a:rPr lang="en-GB" dirty="0">
                <a:latin typeface="Arial" panose="020B0604020202020204" pitchFamily="34" charset="0"/>
                <a:cs typeface="Arial" panose="020B0604020202020204" pitchFamily="34" charset="0"/>
              </a:rPr>
              <a:t>:38:28</a:t>
            </a:r>
          </a:p>
          <a:p>
            <a:r>
              <a:rPr lang="en-GB" b="1" dirty="0">
                <a:latin typeface="Arial" panose="020B0604020202020204" pitchFamily="34" charset="0"/>
                <a:cs typeface="Arial" panose="020B0604020202020204" pitchFamily="34" charset="0"/>
              </a:rPr>
              <a:t>N = 8,038,5</a:t>
            </a:r>
            <a:r>
              <a:rPr lang="en-GB"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en-GB" b="1" dirty="0">
                <a:latin typeface="Arial" panose="020B0604020202020204" pitchFamily="34" charset="0"/>
                <a:cs typeface="Arial" panose="020B0604020202020204" pitchFamily="34" charset="0"/>
              </a:rPr>
              <a:t>,998</a:t>
            </a:r>
          </a:p>
          <a:p>
            <a:endParaRPr lang="en-GB" b="1"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13.06.2023 1</a:t>
            </a:r>
            <a:r>
              <a:rPr lang="en-GB"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a:t>
            </a:r>
            <a:r>
              <a:rPr lang="en-GB" dirty="0">
                <a:latin typeface="Arial" panose="020B0604020202020204" pitchFamily="34" charset="0"/>
                <a:cs typeface="Arial" panose="020B0604020202020204" pitchFamily="34" charset="0"/>
              </a:rPr>
              <a:t>:38:28</a:t>
            </a:r>
          </a:p>
          <a:p>
            <a:r>
              <a:rPr lang="en-GB" b="1" dirty="0">
                <a:latin typeface="Arial" panose="020B0604020202020204" pitchFamily="34" charset="0"/>
                <a:cs typeface="Arial" panose="020B0604020202020204" pitchFamily="34" charset="0"/>
              </a:rPr>
              <a:t>N = 8,038,5</a:t>
            </a:r>
            <a:r>
              <a:rPr lang="en-GB"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23</a:t>
            </a:r>
            <a:r>
              <a:rPr lang="en-GB" b="1" dirty="0">
                <a:latin typeface="Arial" panose="020B0604020202020204" pitchFamily="34" charset="0"/>
                <a:cs typeface="Arial" panose="020B0604020202020204" pitchFamily="34" charset="0"/>
              </a:rPr>
              <a:t>,998</a:t>
            </a:r>
          </a:p>
          <a:p>
            <a:endParaRPr lang="en-GB" b="1" dirty="0">
              <a:latin typeface="Arial" panose="020B0604020202020204" pitchFamily="34" charset="0"/>
              <a:cs typeface="Arial" panose="020B0604020202020204" pitchFamily="34" charset="0"/>
            </a:endParaRPr>
          </a:p>
          <a:p>
            <a:r>
              <a:rPr lang="en-GB" b="1" dirty="0">
                <a:latin typeface="Arial" panose="020B0604020202020204" pitchFamily="34" charset="0"/>
                <a:cs typeface="Arial" panose="020B0604020202020204" pitchFamily="34" charset="0"/>
              </a:rPr>
              <a:t>Increase of N = 9.000 in </a:t>
            </a:r>
            <a:r>
              <a:rPr lang="en-GB" b="1" dirty="0">
                <a:solidFill>
                  <a:srgbClr val="FF0000"/>
                </a:solidFill>
                <a:latin typeface="Arial" panose="020B0604020202020204" pitchFamily="34" charset="0"/>
                <a:cs typeface="Arial" panose="020B0604020202020204" pitchFamily="34" charset="0"/>
              </a:rPr>
              <a:t>1 hour</a:t>
            </a:r>
            <a:endParaRPr lang="en-GB" dirty="0">
              <a:solidFill>
                <a:srgbClr val="FF0000"/>
              </a:solidFill>
              <a:latin typeface="Arial" panose="020B0604020202020204" pitchFamily="34" charset="0"/>
              <a:cs typeface="Arial" panose="020B0604020202020204" pitchFamily="34" charset="0"/>
            </a:endParaRPr>
          </a:p>
        </p:txBody>
      </p:sp>
      <p:pic>
        <p:nvPicPr>
          <p:cNvPr id="1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9809" y="166722"/>
            <a:ext cx="271463" cy="271463"/>
          </a:xfrm>
          <a:prstGeom prst="rect">
            <a:avLst/>
          </a:prstGeom>
        </p:spPr>
      </p:pic>
      <p:sp>
        <p:nvSpPr>
          <p:cNvPr id="3" name="TextBox 2"/>
          <p:cNvSpPr txBox="1"/>
          <p:nvPr/>
        </p:nvSpPr>
        <p:spPr>
          <a:xfrm>
            <a:off x="72000" y="71622"/>
            <a:ext cx="1203533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 number of humans on our planet is fast growing. Probably our top problem!</a:t>
            </a:r>
          </a:p>
        </p:txBody>
      </p:sp>
      <p:sp>
        <p:nvSpPr>
          <p:cNvPr id="13" name="TextBox 12"/>
          <p:cNvSpPr txBox="1"/>
          <p:nvPr/>
        </p:nvSpPr>
        <p:spPr>
          <a:xfrm>
            <a:off x="8368144" y="3428511"/>
            <a:ext cx="3686849"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NASA, </a:t>
            </a:r>
            <a:r>
              <a:rPr lang="de-DE" dirty="0" err="1">
                <a:latin typeface="Arial" panose="020B0604020202020204" pitchFamily="34" charset="0"/>
                <a:cs typeface="Arial" panose="020B0604020202020204" pitchFamily="34" charset="0"/>
              </a:rPr>
              <a:t>public</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domain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free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picture</a:t>
            </a:r>
            <a:r>
              <a:rPr lang="de-DE" dirty="0">
                <a:latin typeface="Arial" panose="020B0604020202020204" pitchFamily="34" charset="0"/>
                <a:cs typeface="Arial" panose="020B0604020202020204" pitchFamily="34" charset="0"/>
              </a:rPr>
              <a:t>. </a:t>
            </a:r>
            <a:r>
              <a:rPr lang="de-DE" b="0" i="0" dirty="0">
                <a:solidFill>
                  <a:srgbClr val="202122"/>
                </a:solidFill>
                <a:effectLst/>
                <a:latin typeface="Arial Narrow" panose="020B0606020202030204" pitchFamily="34" charset="0"/>
              </a:rPr>
              <a:t>www.jpl.nasa.gov/jpl-image-use-policy</a:t>
            </a:r>
            <a:endParaRPr lang="en-GB" dirty="0">
              <a:latin typeface="Arial Narrow" panose="020B0606020202030204" pitchFamily="34" charset="0"/>
              <a:cs typeface="Arial" panose="020B0604020202020204" pitchFamily="34" charset="0"/>
            </a:endParaRPr>
          </a:p>
        </p:txBody>
      </p:sp>
      <p:sp>
        <p:nvSpPr>
          <p:cNvPr id="15"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6</a:t>
            </a:fld>
            <a:endParaRPr lang="en-US" dirty="0"/>
          </a:p>
        </p:txBody>
      </p:sp>
      <p:sp>
        <p:nvSpPr>
          <p:cNvPr id="16" name="TextBox 15">
            <a:extLst>
              <a:ext uri="{FF2B5EF4-FFF2-40B4-BE49-F238E27FC236}">
                <a16:creationId xmlns:a16="http://schemas.microsoft.com/office/drawing/2014/main" id="{84845C41-77D1-4E81-993E-34DA13C3055F}"/>
              </a:ext>
            </a:extLst>
          </p:cNvPr>
          <p:cNvSpPr txBox="1"/>
          <p:nvPr/>
        </p:nvSpPr>
        <p:spPr>
          <a:xfrm>
            <a:off x="5157198" y="6248402"/>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175375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75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05" y="974437"/>
            <a:ext cx="8160000" cy="57600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72000" y="71622"/>
            <a:ext cx="12035333"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The number of humans was and is fast growing. Probably our top problem!</a:t>
            </a:r>
          </a:p>
        </p:txBody>
      </p:sp>
      <p:sp>
        <p:nvSpPr>
          <p:cNvPr id="4" name="TextBox 3"/>
          <p:cNvSpPr txBox="1"/>
          <p:nvPr/>
        </p:nvSpPr>
        <p:spPr>
          <a:xfrm>
            <a:off x="83127" y="1076037"/>
            <a:ext cx="53940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Increase of global population from year 0 to 2021</a:t>
            </a:r>
          </a:p>
        </p:txBody>
      </p:sp>
      <p:sp>
        <p:nvSpPr>
          <p:cNvPr id="5" name="TextBox 4"/>
          <p:cNvSpPr txBox="1"/>
          <p:nvPr/>
        </p:nvSpPr>
        <p:spPr>
          <a:xfrm>
            <a:off x="83127" y="6248402"/>
            <a:ext cx="7984837"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HYCE 2017; </a:t>
            </a:r>
            <a:r>
              <a:rPr lang="en-GB" dirty="0" err="1">
                <a:latin typeface="Arial" panose="020B0604020202020204" pitchFamily="34" charset="0"/>
                <a:cs typeface="Arial" panose="020B0604020202020204" pitchFamily="34" charset="0"/>
              </a:rPr>
              <a:t>Gapminder</a:t>
            </a:r>
            <a:r>
              <a:rPr lang="en-GB" dirty="0">
                <a:latin typeface="Arial" panose="020B0604020202020204" pitchFamily="34" charset="0"/>
                <a:cs typeface="Arial" panose="020B0604020202020204" pitchFamily="34" charset="0"/>
              </a:rPr>
              <a:t> 2022; UN 2022.</a:t>
            </a:r>
          </a:p>
        </p:txBody>
      </p:sp>
      <p:sp>
        <p:nvSpPr>
          <p:cNvPr id="6" name="TextBox 5"/>
          <p:cNvSpPr txBox="1"/>
          <p:nvPr/>
        </p:nvSpPr>
        <p:spPr>
          <a:xfrm>
            <a:off x="83128" y="1918846"/>
            <a:ext cx="1764146"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7.000.000.000</a:t>
            </a:r>
          </a:p>
        </p:txBody>
      </p:sp>
      <p:cxnSp>
        <p:nvCxnSpPr>
          <p:cNvPr id="8" name="Straight Connector 7"/>
          <p:cNvCxnSpPr>
            <a:stCxn id="6" idx="3"/>
          </p:cNvCxnSpPr>
          <p:nvPr/>
        </p:nvCxnSpPr>
        <p:spPr>
          <a:xfrm>
            <a:off x="1847274" y="2103512"/>
            <a:ext cx="4983017" cy="6997"/>
          </a:xfrm>
          <a:prstGeom prst="line">
            <a:avLst/>
          </a:prstGeom>
          <a:ln w="1905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368144" y="817847"/>
            <a:ext cx="3662988" cy="286232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We need water, food, energy, shelter, infrastructure, education, culture, and more.</a:t>
            </a:r>
          </a:p>
          <a:p>
            <a:r>
              <a:rPr lang="en-GB" dirty="0">
                <a:latin typeface="Arial" panose="020B0604020202020204" pitchFamily="34" charset="0"/>
                <a:cs typeface="Arial" panose="020B0604020202020204" pitchFamily="34" charset="0"/>
              </a:rPr>
              <a:t>We build and consume; we throw away, pollute, ruin, destroy, forget, overlook, err.</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Here, in this chapter, my focus is on Agricultural food production and </a:t>
            </a:r>
            <a:r>
              <a:rPr lang="en-GB" dirty="0">
                <a:solidFill>
                  <a:srgbClr val="0000FF"/>
                </a:solidFill>
                <a:latin typeface="Arial" panose="020B0604020202020204" pitchFamily="34" charset="0"/>
                <a:cs typeface="Arial" panose="020B0604020202020204" pitchFamily="34" charset="0"/>
              </a:rPr>
              <a:t>Plant Breeding </a:t>
            </a:r>
            <a:r>
              <a:rPr lang="en-GB" dirty="0">
                <a:latin typeface="Arial" panose="020B0604020202020204" pitchFamily="34" charset="0"/>
                <a:cs typeface="Arial" panose="020B0604020202020204" pitchFamily="34" charset="0"/>
              </a:rPr>
              <a:t>as part of it.</a:t>
            </a:r>
          </a:p>
        </p:txBody>
      </p:sp>
      <p:pic>
        <p:nvPicPr>
          <p:cNvPr id="7" name="Picture 6"/>
          <p:cNvPicPr>
            <a:picLocks noChangeAspect="1"/>
          </p:cNvPicPr>
          <p:nvPr/>
        </p:nvPicPr>
        <p:blipFill>
          <a:blip r:embed="rId3"/>
          <a:stretch>
            <a:fillRect/>
          </a:stretch>
        </p:blipFill>
        <p:spPr>
          <a:xfrm>
            <a:off x="6722259" y="670011"/>
            <a:ext cx="1399798" cy="89411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68144" y="4010024"/>
            <a:ext cx="3686849" cy="2661905"/>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8368144" y="3987806"/>
            <a:ext cx="3686849"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de-DE" dirty="0">
                <a:latin typeface="Arial" panose="020B0604020202020204" pitchFamily="34" charset="0"/>
                <a:cs typeface="Arial" panose="020B0604020202020204" pitchFamily="34" charset="0"/>
              </a:rPr>
              <a:t>NASA, </a:t>
            </a:r>
            <a:r>
              <a:rPr lang="de-DE" dirty="0" err="1">
                <a:latin typeface="Arial" panose="020B0604020202020204" pitchFamily="34" charset="0"/>
                <a:cs typeface="Arial" panose="020B0604020202020204" pitchFamily="34" charset="0"/>
              </a:rPr>
              <a:t>public</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domain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free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picture</a:t>
            </a:r>
            <a:endParaRPr lang="en-GB" dirty="0">
              <a:latin typeface="Arial" panose="020B0604020202020204" pitchFamily="34" charset="0"/>
              <a:cs typeface="Arial" panose="020B0604020202020204" pitchFamily="34" charset="0"/>
            </a:endParaRPr>
          </a:p>
        </p:txBody>
      </p:sp>
      <p:sp>
        <p:nvSpPr>
          <p:cNvPr id="14"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7</a:t>
            </a:fld>
            <a:endParaRPr lang="en-US" dirty="0"/>
          </a:p>
        </p:txBody>
      </p:sp>
      <p:sp>
        <p:nvSpPr>
          <p:cNvPr id="16" name="TextBox 15">
            <a:extLst>
              <a:ext uri="{FF2B5EF4-FFF2-40B4-BE49-F238E27FC236}">
                <a16:creationId xmlns:a16="http://schemas.microsoft.com/office/drawing/2014/main" id="{03C0B16F-E41A-47EF-9EA5-F3352FFB2DB4}"/>
              </a:ext>
            </a:extLst>
          </p:cNvPr>
          <p:cNvSpPr txBox="1"/>
          <p:nvPr/>
        </p:nvSpPr>
        <p:spPr>
          <a:xfrm>
            <a:off x="5157198" y="6248402"/>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5214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1998" y="409575"/>
            <a:ext cx="11520000" cy="6476838"/>
          </a:xfrm>
          <a:prstGeom prst="rect">
            <a:avLst/>
          </a:prstGeom>
        </p:spPr>
      </p:pic>
      <p:sp>
        <p:nvSpPr>
          <p:cNvPr id="6" name="Rechteck 5"/>
          <p:cNvSpPr/>
          <p:nvPr/>
        </p:nvSpPr>
        <p:spPr>
          <a:xfrm>
            <a:off x="0" y="6333409"/>
            <a:ext cx="11364686" cy="55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hteck 6"/>
          <p:cNvSpPr/>
          <p:nvPr/>
        </p:nvSpPr>
        <p:spPr>
          <a:xfrm>
            <a:off x="1" y="0"/>
            <a:ext cx="696686" cy="6717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hteck 7"/>
          <p:cNvSpPr/>
          <p:nvPr/>
        </p:nvSpPr>
        <p:spPr>
          <a:xfrm>
            <a:off x="21998" y="36666"/>
            <a:ext cx="12170002" cy="552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hteck 8"/>
          <p:cNvSpPr/>
          <p:nvPr/>
        </p:nvSpPr>
        <p:spPr>
          <a:xfrm>
            <a:off x="10395284" y="-1"/>
            <a:ext cx="1801496" cy="6886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hteck 9"/>
          <p:cNvSpPr/>
          <p:nvPr/>
        </p:nvSpPr>
        <p:spPr>
          <a:xfrm>
            <a:off x="152401" y="1395663"/>
            <a:ext cx="1900988"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hteck 10"/>
          <p:cNvSpPr/>
          <p:nvPr/>
        </p:nvSpPr>
        <p:spPr>
          <a:xfrm>
            <a:off x="529389" y="409575"/>
            <a:ext cx="10106848" cy="15154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hteck 3"/>
          <p:cNvSpPr/>
          <p:nvPr/>
        </p:nvSpPr>
        <p:spPr>
          <a:xfrm>
            <a:off x="21998" y="6460005"/>
            <a:ext cx="4064767"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GB" dirty="0">
                <a:latin typeface="Arial" panose="020B0604020202020204" pitchFamily="34" charset="0"/>
                <a:cs typeface="Arial" panose="020B0604020202020204" pitchFamily="34" charset="0"/>
              </a:rPr>
              <a:t>https://ourworldindata.org/fertility-rate</a:t>
            </a:r>
          </a:p>
        </p:txBody>
      </p:sp>
      <p:sp>
        <p:nvSpPr>
          <p:cNvPr id="13" name="Textfeld 12"/>
          <p:cNvSpPr txBox="1"/>
          <p:nvPr/>
        </p:nvSpPr>
        <p:spPr>
          <a:xfrm>
            <a:off x="21998" y="31676"/>
            <a:ext cx="12045676"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Our fertility rate in 2021: Number of children per woman.</a:t>
            </a:r>
          </a:p>
        </p:txBody>
      </p:sp>
      <p:pic>
        <p:nvPicPr>
          <p:cNvPr id="3" name="Grafik 2"/>
          <p:cNvPicPr>
            <a:picLocks noChangeAspect="1"/>
          </p:cNvPicPr>
          <p:nvPr/>
        </p:nvPicPr>
        <p:blipFill>
          <a:blip r:embed="rId3"/>
          <a:stretch>
            <a:fillRect/>
          </a:stretch>
        </p:blipFill>
        <p:spPr>
          <a:xfrm>
            <a:off x="6307674" y="5845135"/>
            <a:ext cx="5760000" cy="962302"/>
          </a:xfrm>
          <a:prstGeom prst="rect">
            <a:avLst/>
          </a:prstGeom>
          <a:effectLst>
            <a:outerShdw blurRad="50800" dist="38100" dir="2700000" algn="tl" rotWithShape="0">
              <a:prstClr val="black">
                <a:alpha val="40000"/>
              </a:prstClr>
            </a:outerShdw>
          </a:effectLst>
        </p:spPr>
      </p:pic>
      <p:sp>
        <p:nvSpPr>
          <p:cNvPr id="14" name="Textfeld 13"/>
          <p:cNvSpPr txBox="1"/>
          <p:nvPr/>
        </p:nvSpPr>
        <p:spPr>
          <a:xfrm>
            <a:off x="21998" y="687057"/>
            <a:ext cx="12045676"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Africa contributes most (per woman) to the current increase of the human population.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Very high fertility in Niger (6.9), compared to very low fertility in Portugal (1.3). </a:t>
            </a:r>
          </a:p>
        </p:txBody>
      </p:sp>
      <p:pic>
        <p:nvPicPr>
          <p:cNvPr id="12" name="Picture 6"/>
          <p:cNvPicPr>
            <a:picLocks noChangeAspect="1"/>
          </p:cNvPicPr>
          <p:nvPr/>
        </p:nvPicPr>
        <p:blipFill>
          <a:blip r:embed="rId4"/>
          <a:stretch>
            <a:fillRect/>
          </a:stretch>
        </p:blipFill>
        <p:spPr>
          <a:xfrm>
            <a:off x="10667876" y="31676"/>
            <a:ext cx="1399798" cy="894112"/>
          </a:xfrm>
          <a:prstGeom prst="rect">
            <a:avLst/>
          </a:prstGeom>
          <a:effectLst>
            <a:outerShdw blurRad="50800" dist="38100" dir="2700000" algn="tl" rotWithShape="0">
              <a:prstClr val="black">
                <a:alpha val="40000"/>
              </a:prstClr>
            </a:outerShdw>
          </a:effectLst>
        </p:spPr>
      </p:pic>
      <p:sp>
        <p:nvSpPr>
          <p:cNvPr id="16" name="Textfeld 5"/>
          <p:cNvSpPr txBox="1"/>
          <p:nvPr/>
        </p:nvSpPr>
        <p:spPr>
          <a:xfrm>
            <a:off x="11285502" y="5367926"/>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8</a:t>
            </a:fld>
            <a:endParaRPr lang="en-US" dirty="0"/>
          </a:p>
        </p:txBody>
      </p:sp>
      <p:sp>
        <p:nvSpPr>
          <p:cNvPr id="15" name="TextBox 14">
            <a:extLst>
              <a:ext uri="{FF2B5EF4-FFF2-40B4-BE49-F238E27FC236}">
                <a16:creationId xmlns:a16="http://schemas.microsoft.com/office/drawing/2014/main" id="{B9117534-6D58-4386-BE27-3CE0D9F6AAFD}"/>
              </a:ext>
            </a:extLst>
          </p:cNvPr>
          <p:cNvSpPr txBox="1"/>
          <p:nvPr/>
        </p:nvSpPr>
        <p:spPr>
          <a:xfrm>
            <a:off x="21998" y="6027375"/>
            <a:ext cx="2910766"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GB" dirty="0">
                <a:latin typeface="Arial" panose="020B0604020202020204" pitchFamily="34" charset="0"/>
                <a:cs typeface="Arial" panose="020B0604020202020204" pitchFamily="34" charset="0"/>
              </a:rPr>
              <a:t>https://ourworldindata.org</a:t>
            </a:r>
          </a:p>
        </p:txBody>
      </p:sp>
    </p:spTree>
    <p:extLst>
      <p:ext uri="{BB962C8B-B14F-4D97-AF65-F5344CB8AC3E}">
        <p14:creationId xmlns:p14="http://schemas.microsoft.com/office/powerpoint/2010/main" val="7805558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p:cNvGrpSpPr/>
          <p:nvPr/>
        </p:nvGrpSpPr>
        <p:grpSpPr>
          <a:xfrm>
            <a:off x="109182" y="450166"/>
            <a:ext cx="6221280" cy="6265874"/>
            <a:chOff x="109182" y="450166"/>
            <a:chExt cx="6221280" cy="6265874"/>
          </a:xfrm>
        </p:grpSpPr>
        <p:grpSp>
          <p:nvGrpSpPr>
            <p:cNvPr id="7" name="Gruppieren 6"/>
            <p:cNvGrpSpPr>
              <a:grpSpLocks noChangeAspect="1"/>
            </p:cNvGrpSpPr>
            <p:nvPr/>
          </p:nvGrpSpPr>
          <p:grpSpPr>
            <a:xfrm>
              <a:off x="109182" y="596040"/>
              <a:ext cx="6120000" cy="6120000"/>
              <a:chOff x="783265" y="942939"/>
              <a:chExt cx="5181600" cy="5181600"/>
            </a:xfrm>
          </p:grpSpPr>
          <p:graphicFrame>
            <p:nvGraphicFramePr>
              <p:cNvPr id="3" name="Objekt 2"/>
              <p:cNvGraphicFramePr>
                <a:graphicFrameLocks noChangeAspect="1"/>
              </p:cNvGraphicFramePr>
              <p:nvPr>
                <p:extLst>
                  <p:ext uri="{D42A27DB-BD31-4B8C-83A1-F6EECF244321}">
                    <p14:modId xmlns:p14="http://schemas.microsoft.com/office/powerpoint/2010/main" val="3891454103"/>
                  </p:ext>
                </p:extLst>
              </p:nvPr>
            </p:nvGraphicFramePr>
            <p:xfrm>
              <a:off x="783265" y="942939"/>
              <a:ext cx="5181600" cy="5181600"/>
            </p:xfrm>
            <a:graphic>
              <a:graphicData uri="http://schemas.openxmlformats.org/presentationml/2006/ole">
                <mc:AlternateContent xmlns:mc="http://schemas.openxmlformats.org/markup-compatibility/2006">
                  <mc:Choice xmlns:v="urn:schemas-microsoft-com:vml" Requires="v">
                    <p:oleObj spid="_x0000_s1247" name="Acrobat Document" r:id="rId3" imgW="5181444" imgH="5181600" progId="AcroExch.Document.DC">
                      <p:link updateAutomatic="1"/>
                    </p:oleObj>
                  </mc:Choice>
                  <mc:Fallback>
                    <p:oleObj name="Acrobat Document" r:id="rId3" imgW="5181444" imgH="5181600" progId="AcroExch.Document.DC">
                      <p:link updateAutomatic="1"/>
                      <p:pic>
                        <p:nvPicPr>
                          <p:cNvPr id="0" name=""/>
                          <p:cNvPicPr/>
                          <p:nvPr/>
                        </p:nvPicPr>
                        <p:blipFill>
                          <a:blip r:embed="rId4"/>
                          <a:stretch>
                            <a:fillRect/>
                          </a:stretch>
                        </p:blipFill>
                        <p:spPr>
                          <a:xfrm>
                            <a:off x="783265" y="942939"/>
                            <a:ext cx="5181600" cy="5181600"/>
                          </a:xfrm>
                          <a:prstGeom prst="rect">
                            <a:avLst/>
                          </a:prstGeom>
                          <a:ln>
                            <a:noFill/>
                          </a:ln>
                        </p:spPr>
                      </p:pic>
                    </p:oleObj>
                  </mc:Fallback>
                </mc:AlternateContent>
              </a:graphicData>
            </a:graphic>
          </p:graphicFrame>
          <p:sp>
            <p:nvSpPr>
              <p:cNvPr id="6" name="Rechteck 5"/>
              <p:cNvSpPr/>
              <p:nvPr/>
            </p:nvSpPr>
            <p:spPr>
              <a:xfrm>
                <a:off x="783265" y="942939"/>
                <a:ext cx="5181600" cy="5181600"/>
              </a:xfrm>
              <a:prstGeom prst="rect">
                <a:avLst/>
              </a:prstGeom>
              <a:noFill/>
              <a:ln>
                <a:solidFill>
                  <a:schemeClr val="bg1">
                    <a:lumMod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 name="Textfeld 3"/>
            <p:cNvSpPr txBox="1"/>
            <p:nvPr/>
          </p:nvSpPr>
          <p:spPr>
            <a:xfrm>
              <a:off x="109182" y="6346708"/>
              <a:ext cx="4067350" cy="36933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https://reliefweb.int/organization/unep</a:t>
              </a:r>
            </a:p>
          </p:txBody>
        </p:sp>
        <p:grpSp>
          <p:nvGrpSpPr>
            <p:cNvPr id="12" name="Gruppieren 11"/>
            <p:cNvGrpSpPr/>
            <p:nvPr/>
          </p:nvGrpSpPr>
          <p:grpSpPr>
            <a:xfrm>
              <a:off x="109182" y="4652767"/>
              <a:ext cx="6120000" cy="1323253"/>
              <a:chOff x="109182" y="4652767"/>
              <a:chExt cx="6120000" cy="1323253"/>
            </a:xfrm>
          </p:grpSpPr>
          <p:pic>
            <p:nvPicPr>
              <p:cNvPr id="8" name="Grafik 7"/>
              <p:cNvPicPr>
                <a:picLocks noChangeAspect="1"/>
              </p:cNvPicPr>
              <p:nvPr/>
            </p:nvPicPr>
            <p:blipFill>
              <a:blip r:embed="rId5"/>
              <a:stretch>
                <a:fillRect/>
              </a:stretch>
            </p:blipFill>
            <p:spPr>
              <a:xfrm>
                <a:off x="109182" y="4926625"/>
                <a:ext cx="6120000" cy="1049395"/>
              </a:xfrm>
              <a:prstGeom prst="rect">
                <a:avLst/>
              </a:prstGeom>
              <a:effectLst>
                <a:outerShdw blurRad="50800" dist="38100" dir="2700000" algn="tl" rotWithShape="0">
                  <a:prstClr val="black">
                    <a:alpha val="40000"/>
                  </a:prstClr>
                </a:outerShdw>
              </a:effectLst>
            </p:spPr>
          </p:pic>
          <p:sp>
            <p:nvSpPr>
              <p:cNvPr id="10" name="Rechteck 9"/>
              <p:cNvSpPr/>
              <p:nvPr/>
            </p:nvSpPr>
            <p:spPr>
              <a:xfrm>
                <a:off x="5622878" y="4804012"/>
                <a:ext cx="606304" cy="647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1" name="Grafik 10"/>
              <p:cNvPicPr>
                <a:picLocks noChangeAspect="1"/>
              </p:cNvPicPr>
              <p:nvPr/>
            </p:nvPicPr>
            <p:blipFill>
              <a:blip r:embed="rId6"/>
              <a:stretch>
                <a:fillRect/>
              </a:stretch>
            </p:blipFill>
            <p:spPr>
              <a:xfrm>
                <a:off x="4972415" y="4652767"/>
                <a:ext cx="885377" cy="519308"/>
              </a:xfrm>
              <a:prstGeom prst="rect">
                <a:avLst/>
              </a:prstGeom>
            </p:spPr>
          </p:pic>
        </p:grpSp>
        <p:sp>
          <p:nvSpPr>
            <p:cNvPr id="13" name="Rechteck 12"/>
            <p:cNvSpPr/>
            <p:nvPr/>
          </p:nvSpPr>
          <p:spPr>
            <a:xfrm>
              <a:off x="109182" y="450166"/>
              <a:ext cx="6221280" cy="407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Textfeld 14"/>
          <p:cNvSpPr txBox="1"/>
          <p:nvPr/>
        </p:nvSpPr>
        <p:spPr>
          <a:xfrm>
            <a:off x="109182" y="71004"/>
            <a:ext cx="11960898"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sz="2400" dirty="0">
                <a:latin typeface="Arial" panose="020B0604020202020204" pitchFamily="34" charset="0"/>
                <a:cs typeface="Arial" panose="020B0604020202020204" pitchFamily="34" charset="0"/>
              </a:rPr>
              <a:t>Changes in agricultural output due to climate change until 2080 (todays new-borns not yet in pension by then).</a:t>
            </a:r>
          </a:p>
        </p:txBody>
      </p:sp>
      <p:sp>
        <p:nvSpPr>
          <p:cNvPr id="16" name="Textfeld 15"/>
          <p:cNvSpPr txBox="1"/>
          <p:nvPr/>
        </p:nvSpPr>
        <p:spPr>
          <a:xfrm>
            <a:off x="6508255" y="1161999"/>
            <a:ext cx="5561825" cy="535531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GB" dirty="0">
                <a:latin typeface="Arial" panose="020B0604020202020204" pitchFamily="34" charset="0"/>
                <a:cs typeface="Arial" panose="020B0604020202020204" pitchFamily="34" charset="0"/>
              </a:rPr>
              <a:t>The map visualizes roughly expected changes in agricultural yields. Changes due to Climate Change, i.e. due to higher temperatures, changed rain patterns and amount, increased CO</a:t>
            </a:r>
            <a:r>
              <a:rPr lang="en-GB" baseline="-25000" dirty="0">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content of the air (‘carbon fertilization’).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Predictions are complicated because agriculture will respond with e.g. adapted rotations, crops, and cultivars. </a:t>
            </a:r>
            <a:r>
              <a:rPr lang="en-US" dirty="0">
                <a:latin typeface="Arial" panose="020B0604020202020204" pitchFamily="34" charset="0"/>
                <a:cs typeface="Arial" panose="020B0604020202020204" pitchFamily="34" charset="0"/>
              </a:rPr>
              <a:t>Anyway, consequences of extreme weather events involving storms, hail, erosion, heat waves and desertification are difficult to assess</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Global climate change will impact agronomy output in different regions differently. Today, seen globally, food and feed should be enough for all of us. But globally balancing surplus and need does not work. We are facing increasing problems.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Even if projections will not prove exact. </a:t>
            </a:r>
          </a:p>
        </p:txBody>
      </p:sp>
      <p:grpSp>
        <p:nvGrpSpPr>
          <p:cNvPr id="5" name="Group 4"/>
          <p:cNvGrpSpPr/>
          <p:nvPr/>
        </p:nvGrpSpPr>
        <p:grpSpPr>
          <a:xfrm>
            <a:off x="117648" y="2921556"/>
            <a:ext cx="6111534" cy="1485344"/>
            <a:chOff x="117648" y="2921556"/>
            <a:chExt cx="6111534" cy="1485344"/>
          </a:xfrm>
        </p:grpSpPr>
        <p:sp>
          <p:nvSpPr>
            <p:cNvPr id="2" name="Rectangle 1"/>
            <p:cNvSpPr/>
            <p:nvPr/>
          </p:nvSpPr>
          <p:spPr>
            <a:xfrm>
              <a:off x="6015567" y="2937933"/>
              <a:ext cx="213615" cy="1468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117648" y="2921556"/>
              <a:ext cx="213615" cy="1468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feld 5"/>
          <p:cNvSpPr txBox="1"/>
          <p:nvPr/>
        </p:nvSpPr>
        <p:spPr>
          <a:xfrm>
            <a:off x="11368292" y="6348809"/>
            <a:ext cx="782172" cy="4616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defPPr>
              <a:defRPr lang="en-US"/>
            </a:defPPr>
            <a:lvl1pPr>
              <a:defRPr sz="2400">
                <a:latin typeface="Arial" panose="020B0604020202020204" pitchFamily="34" charset="0"/>
                <a:cs typeface="Arial" panose="020B0604020202020204" pitchFamily="34" charset="0"/>
              </a:defRPr>
            </a:lvl1pPr>
          </a:lstStyle>
          <a:p>
            <a:pPr algn="ctr"/>
            <a:fld id="{5B255CE3-06F4-4E80-85AD-A0878CDD5C50}" type="slidenum">
              <a:rPr lang="en-US"/>
              <a:pPr algn="ctr"/>
              <a:t>9</a:t>
            </a:fld>
            <a:endParaRPr lang="en-US" dirty="0"/>
          </a:p>
        </p:txBody>
      </p:sp>
    </p:spTree>
    <p:extLst>
      <p:ext uri="{BB962C8B-B14F-4D97-AF65-F5344CB8AC3E}">
        <p14:creationId xmlns:p14="http://schemas.microsoft.com/office/powerpoint/2010/main" val="12076061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4485</Words>
  <Application>Microsoft Office PowerPoint</Application>
  <PresentationFormat>Widescreen</PresentationFormat>
  <Paragraphs>263</Paragraphs>
  <Slides>33</Slides>
  <Notes>0</Notes>
  <HiddenSlides>0</HiddenSlides>
  <MMClips>2</MMClips>
  <ScaleCrop>false</ScaleCrop>
  <HeadingPairs>
    <vt:vector size="8" baseType="variant">
      <vt:variant>
        <vt:lpstr>Fonts Used</vt:lpstr>
      </vt:variant>
      <vt:variant>
        <vt:i4>6</vt:i4>
      </vt:variant>
      <vt:variant>
        <vt:lpstr>Theme</vt:lpstr>
      </vt:variant>
      <vt:variant>
        <vt:i4>1</vt:i4>
      </vt:variant>
      <vt:variant>
        <vt:lpstr>Links</vt:lpstr>
      </vt:variant>
      <vt:variant>
        <vt:i4>2</vt:i4>
      </vt:variant>
      <vt:variant>
        <vt:lpstr>Slide Titles</vt:lpstr>
      </vt:variant>
      <vt:variant>
        <vt:i4>33</vt:i4>
      </vt:variant>
    </vt:vector>
  </HeadingPairs>
  <TitlesOfParts>
    <vt:vector size="42" baseType="lpstr">
      <vt:lpstr>Arial</vt:lpstr>
      <vt:lpstr>Arial Narrow</vt:lpstr>
      <vt:lpstr>Calibri</vt:lpstr>
      <vt:lpstr>Calibri Light</vt:lpstr>
      <vt:lpstr>Cambria Math</vt:lpstr>
      <vt:lpstr>Times New Roman</vt:lpstr>
      <vt:lpstr>Office Theme</vt:lpstr>
      <vt:lpstr>file:///C:\Users\wlink-admin\Downloads\CB3BDC9ECC47A12DC12574DB006547D5-unep_AGR_wrl081007.pdf</vt:lpstr>
      <vt:lpstr>file:///C:\Göttingen\W.Link\Daten%20(D)\pdf-Dateien\Für%20Lehre\ab%20Februar%202022\48%20Chapters%20UNPLAB%20listed%20Jan26.docx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 intro intro into plant breeding</dc:title>
  <dc:creator>QQQ</dc:creator>
  <cp:lastModifiedBy>Wolfgang</cp:lastModifiedBy>
  <cp:revision>276</cp:revision>
  <dcterms:created xsi:type="dcterms:W3CDTF">2023-06-13T10:46:06Z</dcterms:created>
  <dcterms:modified xsi:type="dcterms:W3CDTF">2026-06-29T10:37:38Z</dcterms:modified>
</cp:coreProperties>
</file>